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4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–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–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168F2A-F45E-486E-BA96-C338F97A5A4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3CCB5FE-83B9-404B-9780-4C9FFB038A1C}">
      <dgm:prSet custT="1"/>
      <dgm:spPr/>
      <dgm:t>
        <a:bodyPr/>
        <a:lstStyle/>
        <a:p>
          <a:r>
            <a:rPr lang="en-US" sz="1800" b="1" dirty="0"/>
            <a:t>Would we recommend it as an alternative for ZFS?</a:t>
          </a:r>
          <a:br>
            <a:rPr lang="en-US" sz="1600" dirty="0"/>
          </a:br>
          <a:r>
            <a:rPr lang="en-US" sz="1600" dirty="0"/>
            <a:t> </a:t>
          </a:r>
          <a:br>
            <a:rPr lang="en-US" sz="1600" dirty="0"/>
          </a:br>
          <a:r>
            <a:rPr lang="en-US" sz="1600" dirty="0"/>
            <a:t>   No, it’s too high level. Same way that CEPH isn’t a ZFS alternative.</a:t>
          </a:r>
          <a:br>
            <a:rPr lang="en-US" sz="1600" dirty="0"/>
          </a:br>
          <a:endParaRPr lang="en-US" sz="1600" dirty="0"/>
        </a:p>
      </dgm:t>
    </dgm:pt>
    <dgm:pt modelId="{AFE4C763-5539-4A7C-B357-DA622A9179B1}" type="parTrans" cxnId="{613BC9E8-162D-4E04-A107-5F8B33612AE8}">
      <dgm:prSet/>
      <dgm:spPr/>
      <dgm:t>
        <a:bodyPr/>
        <a:lstStyle/>
        <a:p>
          <a:endParaRPr lang="en-US"/>
        </a:p>
      </dgm:t>
    </dgm:pt>
    <dgm:pt modelId="{F23074C8-47AC-4922-A18D-3A5ED1F6BCC3}" type="sibTrans" cxnId="{613BC9E8-162D-4E04-A107-5F8B33612AE8}">
      <dgm:prSet/>
      <dgm:spPr/>
      <dgm:t>
        <a:bodyPr/>
        <a:lstStyle/>
        <a:p>
          <a:endParaRPr lang="en-US"/>
        </a:p>
      </dgm:t>
    </dgm:pt>
    <dgm:pt modelId="{5440B86C-A66E-4A3D-9C22-2B1B69C1AA0E}">
      <dgm:prSet custT="1"/>
      <dgm:spPr/>
      <dgm:t>
        <a:bodyPr/>
        <a:lstStyle/>
        <a:p>
          <a:r>
            <a:rPr lang="en-US" sz="1800" b="1" dirty="0"/>
            <a:t>Would we recommend it as an alternative for DPM?</a:t>
          </a:r>
          <a:br>
            <a:rPr lang="en-US" sz="1600" dirty="0"/>
          </a:br>
          <a:br>
            <a:rPr lang="en-US" sz="1600" dirty="0"/>
          </a:br>
          <a:r>
            <a:rPr lang="en-US" sz="1600" dirty="0"/>
            <a:t>    Yes, it’s quick and easy to deploy and appears to ‘just work’.</a:t>
          </a:r>
        </a:p>
        <a:p>
          <a:r>
            <a:rPr lang="en-US" sz="1600" dirty="0"/>
            <a:t>    Just be careful what level of redundancy you decide to setup!</a:t>
          </a:r>
          <a:br>
            <a:rPr lang="en-US" sz="1600" dirty="0"/>
          </a:br>
          <a:endParaRPr lang="en-US" sz="1600" dirty="0"/>
        </a:p>
      </dgm:t>
    </dgm:pt>
    <dgm:pt modelId="{1AAB8E6F-049D-47D6-A344-D1E299BD8D63}" type="parTrans" cxnId="{54FD711B-8B43-4006-8196-58C5B4C5C4D8}">
      <dgm:prSet/>
      <dgm:spPr/>
      <dgm:t>
        <a:bodyPr/>
        <a:lstStyle/>
        <a:p>
          <a:endParaRPr lang="en-US"/>
        </a:p>
      </dgm:t>
    </dgm:pt>
    <dgm:pt modelId="{416690CB-4A35-4323-9CBB-1F142AFCBD6A}" type="sibTrans" cxnId="{54FD711B-8B43-4006-8196-58C5B4C5C4D8}">
      <dgm:prSet/>
      <dgm:spPr/>
      <dgm:t>
        <a:bodyPr/>
        <a:lstStyle/>
        <a:p>
          <a:endParaRPr lang="en-US"/>
        </a:p>
      </dgm:t>
    </dgm:pt>
    <dgm:pt modelId="{06E03303-3293-4CF0-96BD-6922CF62F1C0}">
      <dgm:prSet custT="1"/>
      <dgm:spPr/>
      <dgm:t>
        <a:bodyPr/>
        <a:lstStyle/>
        <a:p>
          <a:r>
            <a:rPr lang="en-US" sz="1800" b="1" dirty="0"/>
            <a:t>Are we looking to deploy EOS at Edinburgh?</a:t>
          </a:r>
          <a:br>
            <a:rPr lang="en-US" sz="1800" b="1" dirty="0"/>
          </a:br>
          <a:br>
            <a:rPr lang="en-US" sz="1600" dirty="0"/>
          </a:br>
          <a:r>
            <a:rPr lang="en-US" sz="1600" dirty="0"/>
            <a:t>    Not in the short-term</a:t>
          </a:r>
          <a:br>
            <a:rPr lang="en-US" sz="1600" dirty="0"/>
          </a:br>
          <a:r>
            <a:rPr lang="en-US" sz="1600" dirty="0"/>
            <a:t>    (DPM+DOME+ZFS already has our data in it)</a:t>
          </a:r>
        </a:p>
      </dgm:t>
    </dgm:pt>
    <dgm:pt modelId="{F390794A-6EBE-40AB-BE5F-434F0DE0D55B}" type="parTrans" cxnId="{6797D92E-4F48-4C63-B927-C0265F3A5107}">
      <dgm:prSet/>
      <dgm:spPr/>
      <dgm:t>
        <a:bodyPr/>
        <a:lstStyle/>
        <a:p>
          <a:endParaRPr lang="en-US"/>
        </a:p>
      </dgm:t>
    </dgm:pt>
    <dgm:pt modelId="{48FCF528-5584-467C-B8DD-C8430FFE45A7}" type="sibTrans" cxnId="{6797D92E-4F48-4C63-B927-C0265F3A5107}">
      <dgm:prSet/>
      <dgm:spPr/>
      <dgm:t>
        <a:bodyPr/>
        <a:lstStyle/>
        <a:p>
          <a:endParaRPr lang="en-US"/>
        </a:p>
      </dgm:t>
    </dgm:pt>
    <dgm:pt modelId="{1545D522-FDCD-4191-9D99-917A1C02D626}">
      <dgm:prSet custT="1"/>
      <dgm:spPr/>
      <dgm:t>
        <a:bodyPr/>
        <a:lstStyle/>
        <a:p>
          <a:r>
            <a:rPr lang="en-US" sz="1800" b="1" dirty="0"/>
            <a:t>What is our overall impression of EOS?</a:t>
          </a:r>
          <a:endParaRPr lang="en-US" sz="1600" dirty="0"/>
        </a:p>
        <a:p>
          <a:r>
            <a:rPr lang="en-US" sz="1600" dirty="0"/>
            <a:t>     We’re quite impressed</a:t>
          </a:r>
          <a:br>
            <a:rPr lang="en-US" sz="1600" dirty="0"/>
          </a:br>
          <a:r>
            <a:rPr lang="en-US" sz="1600" dirty="0"/>
            <a:t>     EOS does however allow you to shoot yourself in the foot</a:t>
          </a:r>
          <a:br>
            <a:rPr lang="en-US" sz="1600" dirty="0"/>
          </a:br>
          <a:r>
            <a:rPr lang="en-US" sz="1600" dirty="0"/>
            <a:t>     (RAIN/Erasure-coding performance concerns).</a:t>
          </a:r>
        </a:p>
      </dgm:t>
    </dgm:pt>
    <dgm:pt modelId="{48F53E8B-A139-42B0-841D-CC08ECFC732F}" type="parTrans" cxnId="{F3CABD33-E69E-44D6-8C2C-6E89359ABA10}">
      <dgm:prSet/>
      <dgm:spPr/>
      <dgm:t>
        <a:bodyPr/>
        <a:lstStyle/>
        <a:p>
          <a:endParaRPr lang="en-US"/>
        </a:p>
      </dgm:t>
    </dgm:pt>
    <dgm:pt modelId="{D4FD7F8E-3242-4A54-BB51-15C36154F9AA}" type="sibTrans" cxnId="{F3CABD33-E69E-44D6-8C2C-6E89359ABA10}">
      <dgm:prSet/>
      <dgm:spPr/>
      <dgm:t>
        <a:bodyPr/>
        <a:lstStyle/>
        <a:p>
          <a:endParaRPr lang="en-US"/>
        </a:p>
      </dgm:t>
    </dgm:pt>
    <dgm:pt modelId="{7D47ED6A-19D2-844D-8841-58C5DE307794}" type="pres">
      <dgm:prSet presAssocID="{C1168F2A-F45E-486E-BA96-C338F97A5A4D}" presName="linear" presStyleCnt="0">
        <dgm:presLayoutVars>
          <dgm:animLvl val="lvl"/>
          <dgm:resizeHandles val="exact"/>
        </dgm:presLayoutVars>
      </dgm:prSet>
      <dgm:spPr/>
    </dgm:pt>
    <dgm:pt modelId="{EB101FB5-D004-9247-8A24-27ABD9104FAD}" type="pres">
      <dgm:prSet presAssocID="{33CCB5FE-83B9-404B-9780-4C9FFB038A1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233EDFE-6695-334E-AF84-89C0CB922838}" type="pres">
      <dgm:prSet presAssocID="{F23074C8-47AC-4922-A18D-3A5ED1F6BCC3}" presName="spacer" presStyleCnt="0"/>
      <dgm:spPr/>
    </dgm:pt>
    <dgm:pt modelId="{9B89792A-0AAB-F148-9472-C6432FC70CF4}" type="pres">
      <dgm:prSet presAssocID="{5440B86C-A66E-4A3D-9C22-2B1B69C1AA0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55C14C9-35FA-4447-BF62-1AA88767A161}" type="pres">
      <dgm:prSet presAssocID="{416690CB-4A35-4323-9CBB-1F142AFCBD6A}" presName="spacer" presStyleCnt="0"/>
      <dgm:spPr/>
    </dgm:pt>
    <dgm:pt modelId="{6D5B117C-DD62-E64F-974B-6A3A66888B65}" type="pres">
      <dgm:prSet presAssocID="{06E03303-3293-4CF0-96BD-6922CF62F1C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8E66376-3816-9641-B79C-C9236967394D}" type="pres">
      <dgm:prSet presAssocID="{48FCF528-5584-467C-B8DD-C8430FFE45A7}" presName="spacer" presStyleCnt="0"/>
      <dgm:spPr/>
    </dgm:pt>
    <dgm:pt modelId="{CF7A7485-8D88-D743-A5AB-1433E0165E27}" type="pres">
      <dgm:prSet presAssocID="{1545D522-FDCD-4191-9D99-917A1C02D62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E872504-F4D3-7C4D-8A64-8A175A4923D4}" type="presOf" srcId="{06E03303-3293-4CF0-96BD-6922CF62F1C0}" destId="{6D5B117C-DD62-E64F-974B-6A3A66888B65}" srcOrd="0" destOrd="0" presId="urn:microsoft.com/office/officeart/2005/8/layout/vList2"/>
    <dgm:cxn modelId="{54FD711B-8B43-4006-8196-58C5B4C5C4D8}" srcId="{C1168F2A-F45E-486E-BA96-C338F97A5A4D}" destId="{5440B86C-A66E-4A3D-9C22-2B1B69C1AA0E}" srcOrd="1" destOrd="0" parTransId="{1AAB8E6F-049D-47D6-A344-D1E299BD8D63}" sibTransId="{416690CB-4A35-4323-9CBB-1F142AFCBD6A}"/>
    <dgm:cxn modelId="{6797D92E-4F48-4C63-B927-C0265F3A5107}" srcId="{C1168F2A-F45E-486E-BA96-C338F97A5A4D}" destId="{06E03303-3293-4CF0-96BD-6922CF62F1C0}" srcOrd="2" destOrd="0" parTransId="{F390794A-6EBE-40AB-BE5F-434F0DE0D55B}" sibTransId="{48FCF528-5584-467C-B8DD-C8430FFE45A7}"/>
    <dgm:cxn modelId="{F3CABD33-E69E-44D6-8C2C-6E89359ABA10}" srcId="{C1168F2A-F45E-486E-BA96-C338F97A5A4D}" destId="{1545D522-FDCD-4191-9D99-917A1C02D626}" srcOrd="3" destOrd="0" parTransId="{48F53E8B-A139-42B0-841D-CC08ECFC732F}" sibTransId="{D4FD7F8E-3242-4A54-BB51-15C36154F9AA}"/>
    <dgm:cxn modelId="{ABC2E353-DA2F-D942-9605-B7C083BB17E1}" type="presOf" srcId="{5440B86C-A66E-4A3D-9C22-2B1B69C1AA0E}" destId="{9B89792A-0AAB-F148-9472-C6432FC70CF4}" srcOrd="0" destOrd="0" presId="urn:microsoft.com/office/officeart/2005/8/layout/vList2"/>
    <dgm:cxn modelId="{54060E64-3D06-B442-808F-2FE8329C65C2}" type="presOf" srcId="{C1168F2A-F45E-486E-BA96-C338F97A5A4D}" destId="{7D47ED6A-19D2-844D-8841-58C5DE307794}" srcOrd="0" destOrd="0" presId="urn:microsoft.com/office/officeart/2005/8/layout/vList2"/>
    <dgm:cxn modelId="{FD4B386A-C504-C042-B588-466B3E6F96EE}" type="presOf" srcId="{33CCB5FE-83B9-404B-9780-4C9FFB038A1C}" destId="{EB101FB5-D004-9247-8A24-27ABD9104FAD}" srcOrd="0" destOrd="0" presId="urn:microsoft.com/office/officeart/2005/8/layout/vList2"/>
    <dgm:cxn modelId="{0043AA6C-BAD3-2540-A9BF-F313E1B23A4C}" type="presOf" srcId="{1545D522-FDCD-4191-9D99-917A1C02D626}" destId="{CF7A7485-8D88-D743-A5AB-1433E0165E27}" srcOrd="0" destOrd="0" presId="urn:microsoft.com/office/officeart/2005/8/layout/vList2"/>
    <dgm:cxn modelId="{613BC9E8-162D-4E04-A107-5F8B33612AE8}" srcId="{C1168F2A-F45E-486E-BA96-C338F97A5A4D}" destId="{33CCB5FE-83B9-404B-9780-4C9FFB038A1C}" srcOrd="0" destOrd="0" parTransId="{AFE4C763-5539-4A7C-B357-DA622A9179B1}" sibTransId="{F23074C8-47AC-4922-A18D-3A5ED1F6BCC3}"/>
    <dgm:cxn modelId="{CD8DE3A4-0E1A-A342-92AF-B283A1C27DDF}" type="presParOf" srcId="{7D47ED6A-19D2-844D-8841-58C5DE307794}" destId="{EB101FB5-D004-9247-8A24-27ABD9104FAD}" srcOrd="0" destOrd="0" presId="urn:microsoft.com/office/officeart/2005/8/layout/vList2"/>
    <dgm:cxn modelId="{A6AF9CFF-5DD3-1F4B-B684-2DD850603AA8}" type="presParOf" srcId="{7D47ED6A-19D2-844D-8841-58C5DE307794}" destId="{0233EDFE-6695-334E-AF84-89C0CB922838}" srcOrd="1" destOrd="0" presId="urn:microsoft.com/office/officeart/2005/8/layout/vList2"/>
    <dgm:cxn modelId="{E360DEBB-BDE5-6746-B50F-CBC1A47D525B}" type="presParOf" srcId="{7D47ED6A-19D2-844D-8841-58C5DE307794}" destId="{9B89792A-0AAB-F148-9472-C6432FC70CF4}" srcOrd="2" destOrd="0" presId="urn:microsoft.com/office/officeart/2005/8/layout/vList2"/>
    <dgm:cxn modelId="{9CA139BA-6675-AD4D-AAE1-F9F42E1A6645}" type="presParOf" srcId="{7D47ED6A-19D2-844D-8841-58C5DE307794}" destId="{555C14C9-35FA-4447-BF62-1AA88767A161}" srcOrd="3" destOrd="0" presId="urn:microsoft.com/office/officeart/2005/8/layout/vList2"/>
    <dgm:cxn modelId="{60D6A72F-6EFB-AE44-B0DD-71CB0BD97A7B}" type="presParOf" srcId="{7D47ED6A-19D2-844D-8841-58C5DE307794}" destId="{6D5B117C-DD62-E64F-974B-6A3A66888B65}" srcOrd="4" destOrd="0" presId="urn:microsoft.com/office/officeart/2005/8/layout/vList2"/>
    <dgm:cxn modelId="{228BD740-B4A1-F04F-826A-31D1CFCB05F1}" type="presParOf" srcId="{7D47ED6A-19D2-844D-8841-58C5DE307794}" destId="{98E66376-3816-9641-B79C-C9236967394D}" srcOrd="5" destOrd="0" presId="urn:microsoft.com/office/officeart/2005/8/layout/vList2"/>
    <dgm:cxn modelId="{44EB5F2E-4257-D84E-885D-E659C96D5BFD}" type="presParOf" srcId="{7D47ED6A-19D2-844D-8841-58C5DE307794}" destId="{CF7A7485-8D88-D743-A5AB-1433E0165E2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101FB5-D004-9247-8A24-27ABD9104FAD}">
      <dsp:nvSpPr>
        <dsp:cNvPr id="0" name=""/>
        <dsp:cNvSpPr/>
      </dsp:nvSpPr>
      <dsp:spPr>
        <a:xfrm>
          <a:off x="0" y="2175"/>
          <a:ext cx="6513603" cy="14597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Would we recommend it as an alternative for ZFS?</a:t>
          </a:r>
          <a:br>
            <a:rPr lang="en-US" sz="1600" kern="1200" dirty="0"/>
          </a:br>
          <a:r>
            <a:rPr lang="en-US" sz="1600" kern="1200" dirty="0"/>
            <a:t> </a:t>
          </a:r>
          <a:br>
            <a:rPr lang="en-US" sz="1600" kern="1200" dirty="0"/>
          </a:br>
          <a:r>
            <a:rPr lang="en-US" sz="1600" kern="1200" dirty="0"/>
            <a:t>   No, it’s too high level. Same way that CEPH isn’t a ZFS alternative.</a:t>
          </a:r>
          <a:br>
            <a:rPr lang="en-US" sz="1600" kern="1200" dirty="0"/>
          </a:br>
          <a:endParaRPr lang="en-US" sz="1600" kern="1200" dirty="0"/>
        </a:p>
      </dsp:txBody>
      <dsp:txXfrm>
        <a:off x="71257" y="73432"/>
        <a:ext cx="6371089" cy="1317186"/>
      </dsp:txXfrm>
    </dsp:sp>
    <dsp:sp modelId="{9B89792A-0AAB-F148-9472-C6432FC70CF4}">
      <dsp:nvSpPr>
        <dsp:cNvPr id="0" name=""/>
        <dsp:cNvSpPr/>
      </dsp:nvSpPr>
      <dsp:spPr>
        <a:xfrm>
          <a:off x="0" y="1475967"/>
          <a:ext cx="6513603" cy="145970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Would we recommend it as an alternative for DPM?</a:t>
          </a:r>
          <a:br>
            <a:rPr lang="en-US" sz="1600" kern="1200" dirty="0"/>
          </a:br>
          <a:br>
            <a:rPr lang="en-US" sz="1600" kern="1200" dirty="0"/>
          </a:br>
          <a:r>
            <a:rPr lang="en-US" sz="1600" kern="1200" dirty="0"/>
            <a:t>    Yes, it’s quick and easy to deploy and appears to ‘just work’.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   Just be careful what level of redundancy you decide to setup!</a:t>
          </a:r>
          <a:br>
            <a:rPr lang="en-US" sz="1600" kern="1200" dirty="0"/>
          </a:br>
          <a:endParaRPr lang="en-US" sz="1600" kern="1200" dirty="0"/>
        </a:p>
      </dsp:txBody>
      <dsp:txXfrm>
        <a:off x="71257" y="1547224"/>
        <a:ext cx="6371089" cy="1317186"/>
      </dsp:txXfrm>
    </dsp:sp>
    <dsp:sp modelId="{6D5B117C-DD62-E64F-974B-6A3A66888B65}">
      <dsp:nvSpPr>
        <dsp:cNvPr id="0" name=""/>
        <dsp:cNvSpPr/>
      </dsp:nvSpPr>
      <dsp:spPr>
        <a:xfrm>
          <a:off x="0" y="2949758"/>
          <a:ext cx="6513603" cy="145970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Are we looking to deploy EOS at Edinburgh?</a:t>
          </a:r>
          <a:br>
            <a:rPr lang="en-US" sz="1800" b="1" kern="1200" dirty="0"/>
          </a:br>
          <a:br>
            <a:rPr lang="en-US" sz="1600" kern="1200" dirty="0"/>
          </a:br>
          <a:r>
            <a:rPr lang="en-US" sz="1600" kern="1200" dirty="0"/>
            <a:t>    Not in the short-term</a:t>
          </a:r>
          <a:br>
            <a:rPr lang="en-US" sz="1600" kern="1200" dirty="0"/>
          </a:br>
          <a:r>
            <a:rPr lang="en-US" sz="1600" kern="1200" dirty="0"/>
            <a:t>    (DPM+DOME+ZFS already has our data in it)</a:t>
          </a:r>
        </a:p>
      </dsp:txBody>
      <dsp:txXfrm>
        <a:off x="71257" y="3021015"/>
        <a:ext cx="6371089" cy="1317186"/>
      </dsp:txXfrm>
    </dsp:sp>
    <dsp:sp modelId="{CF7A7485-8D88-D743-A5AB-1433E0165E27}">
      <dsp:nvSpPr>
        <dsp:cNvPr id="0" name=""/>
        <dsp:cNvSpPr/>
      </dsp:nvSpPr>
      <dsp:spPr>
        <a:xfrm>
          <a:off x="0" y="4423549"/>
          <a:ext cx="6513603" cy="14597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What is our overall impression of EOS?</a:t>
          </a:r>
          <a:endParaRPr lang="en-US" sz="16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    We’re quite impressed</a:t>
          </a:r>
          <a:br>
            <a:rPr lang="en-US" sz="1600" kern="1200" dirty="0"/>
          </a:br>
          <a:r>
            <a:rPr lang="en-US" sz="1600" kern="1200" dirty="0"/>
            <a:t>     EOS does however allow you to shoot yourself in the foot</a:t>
          </a:r>
          <a:br>
            <a:rPr lang="en-US" sz="1600" kern="1200" dirty="0"/>
          </a:br>
          <a:r>
            <a:rPr lang="en-US" sz="1600" kern="1200" dirty="0"/>
            <a:t>     (RAIN/Erasure-coding performance concerns).</a:t>
          </a:r>
        </a:p>
      </dsp:txBody>
      <dsp:txXfrm>
        <a:off x="71257" y="4494806"/>
        <a:ext cx="6371089" cy="1317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9F0FC-E135-404F-9690-E3F57187BA4A}" type="datetimeFigureOut">
              <a:rPr lang="en-US" smtClean="0"/>
              <a:t>2/19/20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8786B-D9FD-8447-A1D4-7384B5F1C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47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9F0FC-E135-404F-9690-E3F57187BA4A}" type="datetimeFigureOut">
              <a:rPr lang="en-US" smtClean="0"/>
              <a:t>2/19/20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8786B-D9FD-8447-A1D4-7384B5F1C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95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9F0FC-E135-404F-9690-E3F57187BA4A}" type="datetimeFigureOut">
              <a:rPr lang="en-US" smtClean="0"/>
              <a:t>2/19/20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8786B-D9FD-8447-A1D4-7384B5F1C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9F0FC-E135-404F-9690-E3F57187BA4A}" type="datetimeFigureOut">
              <a:rPr lang="en-US" smtClean="0"/>
              <a:t>2/19/20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8786B-D9FD-8447-A1D4-7384B5F1C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13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9F0FC-E135-404F-9690-E3F57187BA4A}" type="datetimeFigureOut">
              <a:rPr lang="en-US" smtClean="0"/>
              <a:t>2/19/20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8786B-D9FD-8447-A1D4-7384B5F1C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77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9F0FC-E135-404F-9690-E3F57187BA4A}" type="datetimeFigureOut">
              <a:rPr lang="en-US" smtClean="0"/>
              <a:t>2/19/20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8786B-D9FD-8447-A1D4-7384B5F1C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805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9F0FC-E135-404F-9690-E3F57187BA4A}" type="datetimeFigureOut">
              <a:rPr lang="en-US" smtClean="0"/>
              <a:t>2/19/20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8786B-D9FD-8447-A1D4-7384B5F1C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75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9F0FC-E135-404F-9690-E3F57187BA4A}" type="datetimeFigureOut">
              <a:rPr lang="en-US" smtClean="0"/>
              <a:t>2/19/20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8786B-D9FD-8447-A1D4-7384B5F1C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532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9F0FC-E135-404F-9690-E3F57187BA4A}" type="datetimeFigureOut">
              <a:rPr lang="en-US" smtClean="0"/>
              <a:t>2/19/20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8786B-D9FD-8447-A1D4-7384B5F1C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89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9F0FC-E135-404F-9690-E3F57187BA4A}" type="datetimeFigureOut">
              <a:rPr lang="en-US" smtClean="0"/>
              <a:t>2/19/20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8786B-D9FD-8447-A1D4-7384B5F1C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6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9F0FC-E135-404F-9690-E3F57187BA4A}" type="datetimeFigureOut">
              <a:rPr lang="en-US" smtClean="0"/>
              <a:t>2/19/20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8786B-D9FD-8447-A1D4-7384B5F1C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62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9F0FC-E135-404F-9690-E3F57187BA4A}" type="datetimeFigureOut">
              <a:rPr lang="en-US" smtClean="0"/>
              <a:t>2/19/20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8786B-D9FD-8447-A1D4-7384B5F1C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4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11">
            <a:extLst>
              <a:ext uri="{FF2B5EF4-FFF2-40B4-BE49-F238E27FC236}">
                <a16:creationId xmlns:a16="http://schemas.microsoft.com/office/drawing/2014/main" id="{D1D7179B-FF7C-482F-B3D9-2BE9ED1139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10300" cy="6858000"/>
          </a:xfrm>
          <a:custGeom>
            <a:avLst/>
            <a:gdLst>
              <a:gd name="connsiteX0" fmla="*/ 0 w 6210300"/>
              <a:gd name="connsiteY0" fmla="*/ 0 h 6858000"/>
              <a:gd name="connsiteX1" fmla="*/ 2628900 w 6210300"/>
              <a:gd name="connsiteY1" fmla="*/ 0 h 6858000"/>
              <a:gd name="connsiteX2" fmla="*/ 3034146 w 6210300"/>
              <a:gd name="connsiteY2" fmla="*/ 0 h 6858000"/>
              <a:gd name="connsiteX3" fmla="*/ 6210300 w 6210300"/>
              <a:gd name="connsiteY3" fmla="*/ 6858000 h 6858000"/>
              <a:gd name="connsiteX4" fmla="*/ 2628900 w 6210300"/>
              <a:gd name="connsiteY4" fmla="*/ 6858000 h 6858000"/>
              <a:gd name="connsiteX5" fmla="*/ 0 w 62103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10300" h="6858000">
                <a:moveTo>
                  <a:pt x="0" y="0"/>
                </a:moveTo>
                <a:lnTo>
                  <a:pt x="2628900" y="0"/>
                </a:lnTo>
                <a:lnTo>
                  <a:pt x="3034146" y="0"/>
                </a:lnTo>
                <a:lnTo>
                  <a:pt x="6210300" y="6858000"/>
                </a:lnTo>
                <a:lnTo>
                  <a:pt x="26289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05540A-EA7C-E24E-935D-13B72C0E5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3973667" cy="581183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Comic Sans MS" panose="030F0902030302020204" pitchFamily="66" charset="0"/>
              </a:rPr>
              <a:t>Some of my thoughts after testing EOS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F3C28-2990-7149-8443-235A344EA3B5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900000">
            <a:off x="4855740" y="845869"/>
            <a:ext cx="5996871" cy="581183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These are my own opinions based on administering DPM+ZFS storage and looking at what alternatives are possible for a mid-sized UK-Tier2</a:t>
            </a:r>
          </a:p>
        </p:txBody>
      </p:sp>
    </p:spTree>
    <p:extLst>
      <p:ext uri="{BB962C8B-B14F-4D97-AF65-F5344CB8AC3E}">
        <p14:creationId xmlns:p14="http://schemas.microsoft.com/office/powerpoint/2010/main" val="24674075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110C6B9-74B2-D541-9B10-A7C3ADC58B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829242"/>
              </p:ext>
            </p:extLst>
          </p:nvPr>
        </p:nvGraphicFramePr>
        <p:xfrm>
          <a:off x="742014" y="643467"/>
          <a:ext cx="10707973" cy="584204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17055">
                  <a:extLst>
                    <a:ext uri="{9D8B030D-6E8A-4147-A177-3AD203B41FA5}">
                      <a16:colId xmlns:a16="http://schemas.microsoft.com/office/drawing/2014/main" val="409596987"/>
                    </a:ext>
                  </a:extLst>
                </a:gridCol>
                <a:gridCol w="4373037">
                  <a:extLst>
                    <a:ext uri="{9D8B030D-6E8A-4147-A177-3AD203B41FA5}">
                      <a16:colId xmlns:a16="http://schemas.microsoft.com/office/drawing/2014/main" val="3551303558"/>
                    </a:ext>
                  </a:extLst>
                </a:gridCol>
                <a:gridCol w="4717881">
                  <a:extLst>
                    <a:ext uri="{9D8B030D-6E8A-4147-A177-3AD203B41FA5}">
                      <a16:colId xmlns:a16="http://schemas.microsoft.com/office/drawing/2014/main" val="37213162"/>
                    </a:ext>
                  </a:extLst>
                </a:gridCol>
              </a:tblGrid>
              <a:tr h="977773">
                <a:tc>
                  <a:txBody>
                    <a:bodyPr/>
                    <a:lstStyle/>
                    <a:p>
                      <a:endParaRPr lang="en-US" sz="5700"/>
                    </a:p>
                  </a:txBody>
                  <a:tcPr marL="77298" marR="77298" marT="38650" marB="38650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5700"/>
                        <a:t>EOS</a:t>
                      </a:r>
                    </a:p>
                  </a:txBody>
                  <a:tcPr marL="77298" marR="77298" marT="38650" marB="3865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5700"/>
                        <a:t>DPM</a:t>
                      </a:r>
                    </a:p>
                  </a:txBody>
                  <a:tcPr marL="77298" marR="77298" marT="38650" marB="38650" anchor="ctr"/>
                </a:tc>
                <a:extLst>
                  <a:ext uri="{0D108BD9-81ED-4DB2-BD59-A6C34878D82A}">
                    <a16:rowId xmlns:a16="http://schemas.microsoft.com/office/drawing/2014/main" val="1800894040"/>
                  </a:ext>
                </a:extLst>
              </a:tr>
              <a:tr h="2592414">
                <a:tc>
                  <a:txBody>
                    <a:bodyPr/>
                    <a:lstStyle/>
                    <a:p>
                      <a:pPr algn="ctr"/>
                      <a:r>
                        <a:rPr lang="en-US" sz="4200"/>
                        <a:t>Pros</a:t>
                      </a:r>
                    </a:p>
                  </a:txBody>
                  <a:tcPr marL="77298" marR="77298" marT="38650" marB="3865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Run-time configuration of storage possible</a:t>
                      </a:r>
                      <a:br>
                        <a:rPr lang="en-US" sz="1600" dirty="0"/>
                      </a:br>
                      <a:endParaRPr lang="en-US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Ongoing development backed by CERN</a:t>
                      </a:r>
                      <a:br>
                        <a:rPr lang="en-US" sz="1600" dirty="0"/>
                      </a:br>
                      <a:endParaRPr lang="en-US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Supports varying levels of redundancy within a single deployment</a:t>
                      </a:r>
                      <a:br>
                        <a:rPr lang="en-US" sz="1600" dirty="0"/>
                      </a:br>
                      <a:endParaRPr lang="en-US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Modern design choices</a:t>
                      </a:r>
                      <a:br>
                        <a:rPr lang="en-US" sz="1600" dirty="0"/>
                      </a:br>
                      <a:r>
                        <a:rPr lang="en-US" sz="1600" i="1" dirty="0"/>
                        <a:t>(features such as metadata able to be placed on low-latency storage)</a:t>
                      </a:r>
                    </a:p>
                  </a:txBody>
                  <a:tcPr marL="77298" marR="77298" marT="38650" marB="3865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Lots of existing community experience</a:t>
                      </a:r>
                      <a:br>
                        <a:rPr lang="en-US" sz="1600" dirty="0"/>
                      </a:br>
                      <a:r>
                        <a:rPr lang="en-US" sz="1600" i="1" dirty="0"/>
                        <a:t>(We understand </a:t>
                      </a:r>
                      <a:r>
                        <a:rPr lang="en-US" sz="1600" i="1" dirty="0" err="1"/>
                        <a:t>auth’n</a:t>
                      </a:r>
                      <a:r>
                        <a:rPr lang="en-US" sz="1600" i="1" dirty="0"/>
                        <a:t>, banning, quotas, </a:t>
                      </a:r>
                      <a:r>
                        <a:rPr lang="en-US" sz="1600" i="1" dirty="0" err="1"/>
                        <a:t>etc</a:t>
                      </a:r>
                      <a:r>
                        <a:rPr lang="en-US" sz="1600" i="1" dirty="0"/>
                        <a:t>…)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Works with </a:t>
                      </a:r>
                      <a:r>
                        <a:rPr lang="en-US" sz="1600" dirty="0" err="1"/>
                        <a:t>gridftp</a:t>
                      </a:r>
                      <a:endParaRPr lang="en-US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DPM+DOME addresses many annoyances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Known to scale for varied Tier2 activities</a:t>
                      </a:r>
                    </a:p>
                  </a:txBody>
                  <a:tcPr marL="77298" marR="77298" marT="38650" marB="38650"/>
                </a:tc>
                <a:extLst>
                  <a:ext uri="{0D108BD9-81ED-4DB2-BD59-A6C34878D82A}">
                    <a16:rowId xmlns:a16="http://schemas.microsoft.com/office/drawing/2014/main" val="3966306481"/>
                  </a:ext>
                </a:extLst>
              </a:tr>
              <a:tr h="1811544">
                <a:tc>
                  <a:txBody>
                    <a:bodyPr/>
                    <a:lstStyle/>
                    <a:p>
                      <a:pPr algn="ctr"/>
                      <a:r>
                        <a:rPr lang="en-US" sz="4200" dirty="0"/>
                        <a:t>Cons</a:t>
                      </a:r>
                    </a:p>
                  </a:txBody>
                  <a:tcPr marL="77298" marR="77298" marT="38650" marB="3865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Doesn’t work with </a:t>
                      </a:r>
                      <a:r>
                        <a:rPr lang="en-US" sz="1600" dirty="0" err="1"/>
                        <a:t>gridftp</a:t>
                      </a:r>
                      <a:br>
                        <a:rPr lang="en-US" sz="1600" dirty="0"/>
                      </a:br>
                      <a:r>
                        <a:rPr lang="en-US" sz="1600" i="1" dirty="0"/>
                        <a:t>(Is this really a con?)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Only backed by HEP compared to say CEPH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Not so much UK-community experience</a:t>
                      </a:r>
                      <a:br>
                        <a:rPr lang="en-US" sz="1600" dirty="0"/>
                      </a:br>
                      <a:endParaRPr lang="en-US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Performance can collapse under mis-config</a:t>
                      </a:r>
                    </a:p>
                  </a:txBody>
                  <a:tcPr marL="77298" marR="77298" marT="38650" marB="3865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Storage is relatively static once deployed</a:t>
                      </a:r>
                      <a:br>
                        <a:rPr lang="en-US" sz="1600" dirty="0"/>
                      </a:br>
                      <a:r>
                        <a:rPr lang="en-US" sz="1600" i="1" dirty="0"/>
                        <a:t>(re-balancing etc. is semi-possible but…)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Long-term development uncertainty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Configuration/deployment/debugging is time consuming</a:t>
                      </a:r>
                      <a:br>
                        <a:rPr lang="en-US" sz="1600" dirty="0"/>
                      </a:br>
                      <a:endParaRPr lang="en-US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Server balancing concerns</a:t>
                      </a:r>
                    </a:p>
                  </a:txBody>
                  <a:tcPr marL="77298" marR="77298" marT="38650" marB="38650"/>
                </a:tc>
                <a:extLst>
                  <a:ext uri="{0D108BD9-81ED-4DB2-BD59-A6C34878D82A}">
                    <a16:rowId xmlns:a16="http://schemas.microsoft.com/office/drawing/2014/main" val="3081996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9467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CC3F5D-D55C-854F-854B-681EFF775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Thoughts after EOS testing at Edinburgh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24A9081-EB59-4DCB-BAA3-CEC12A7473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6678762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3822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311</Words>
  <Application>Microsoft Macintosh PowerPoint</Application>
  <PresentationFormat>Widescreen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Some of my thoughts after testing EOS</vt:lpstr>
      <vt:lpstr>PowerPoint Presentation</vt:lpstr>
      <vt:lpstr>Thoughts after EOS testing at Edinburgh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of my thoughts after testing EOS</dc:title>
  <dc:creator>CURRIE Robert</dc:creator>
  <cp:lastModifiedBy>CURRIE Robert</cp:lastModifiedBy>
  <cp:revision>1</cp:revision>
  <dcterms:created xsi:type="dcterms:W3CDTF">2020-02-21T16:33:56Z</dcterms:created>
  <dcterms:modified xsi:type="dcterms:W3CDTF">2020-02-21T16:42:46Z</dcterms:modified>
</cp:coreProperties>
</file>