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31"/>
  </p:notesMasterIdLst>
  <p:handoutMasterIdLst>
    <p:handoutMasterId r:id="rId32"/>
  </p:handoutMasterIdLst>
  <p:sldIdLst>
    <p:sldId id="280" r:id="rId4"/>
    <p:sldId id="321" r:id="rId5"/>
    <p:sldId id="298" r:id="rId6"/>
    <p:sldId id="307" r:id="rId7"/>
    <p:sldId id="336" r:id="rId8"/>
    <p:sldId id="333" r:id="rId9"/>
    <p:sldId id="335" r:id="rId10"/>
    <p:sldId id="303" r:id="rId11"/>
    <p:sldId id="299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30" r:id="rId22"/>
    <p:sldId id="322" r:id="rId23"/>
    <p:sldId id="323" r:id="rId24"/>
    <p:sldId id="324" r:id="rId25"/>
    <p:sldId id="325" r:id="rId26"/>
    <p:sldId id="328" r:id="rId27"/>
    <p:sldId id="327" r:id="rId28"/>
    <p:sldId id="346" r:id="rId29"/>
    <p:sldId id="284" r:id="rId3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94707" autoAdjust="0"/>
  </p:normalViewPr>
  <p:slideViewPr>
    <p:cSldViewPr showGuides="1">
      <p:cViewPr varScale="1">
        <p:scale>
          <a:sx n="116" d="100"/>
          <a:sy n="116" d="100"/>
        </p:scale>
        <p:origin x="-1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18/05/16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18/05/16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54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5D0A-433E-AC40-81F2-28ED84FEA3E1}" type="datetimeFigureOut">
              <a:rPr lang="en-US"/>
              <a:pPr>
                <a:defRPr/>
              </a:pPr>
              <a:t>18/05/16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9421-54E9-254E-9FAB-1FA6E3326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8312" y="1341438"/>
            <a:ext cx="8424167" cy="48244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CDEB0F9-71B2-4695-BF6E-6B05A8AD9565}" type="datetime1">
              <a:rPr lang="nl-NL" smtClean="0"/>
              <a:pPr/>
              <a:t>18/05/16</a:t>
            </a:fld>
            <a:endParaRPr lang="nl-NL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03575" y="6525344"/>
            <a:ext cx="3455988" cy="288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45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EGI Open Data Platform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Visi</a:t>
            </a:r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EGI </a:t>
            </a:r>
            <a:r>
              <a:rPr lang="en-GB" dirty="0" err="1" smtClean="0"/>
              <a:t>Opendata</a:t>
            </a:r>
            <a:r>
              <a:rPr lang="en-GB" dirty="0" smtClean="0"/>
              <a:t> Platform – ESA </a:t>
            </a:r>
            <a:r>
              <a:rPr lang="en-GB" dirty="0" err="1" smtClean="0"/>
              <a:t>Terradue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18/05/16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89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30.png"/><Relationship Id="rId13" Type="http://schemas.openxmlformats.org/officeDocument/2006/relationships/image" Target="../media/image14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microsoft.com/office/2007/relationships/hdphoto" Target="../media/hdphoto1.wdp"/><Relationship Id="rId10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35.pn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8" Type="http://schemas.openxmlformats.org/officeDocument/2006/relationships/image" Target="../media/image36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59459" y="4221008"/>
            <a:ext cx="5689178" cy="1297968"/>
          </a:xfrm>
        </p:spPr>
        <p:txBody>
          <a:bodyPr/>
          <a:lstStyle/>
          <a:p>
            <a:r>
              <a:rPr lang="en-GB" dirty="0" smtClean="0"/>
              <a:t>EGI Engage JRA2.1 (WP4.1)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 Data Hub and the Open Data Platform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504056"/>
          </a:xfrm>
        </p:spPr>
        <p:txBody>
          <a:bodyPr/>
          <a:lstStyle/>
          <a:p>
            <a:r>
              <a:rPr lang="en-GB" dirty="0" smtClean="0"/>
              <a:t>Matthew </a:t>
            </a:r>
            <a:r>
              <a:rPr lang="en-GB" dirty="0" smtClean="0"/>
              <a:t>Viljoen, </a:t>
            </a:r>
            <a:r>
              <a:rPr lang="en-GB"/>
              <a:t>Ł</a:t>
            </a:r>
            <a:r>
              <a:rPr lang="en-GB" smtClean="0"/>
              <a:t>ukasz</a:t>
            </a:r>
            <a:r>
              <a:rPr lang="en-GB" dirty="0" smtClean="0"/>
              <a:t> </a:t>
            </a:r>
            <a:r>
              <a:rPr lang="en-GB" dirty="0" err="1" smtClean="0"/>
              <a:t>Dutka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188" y="3068960"/>
            <a:ext cx="8075612" cy="286977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EGI Open Data Platform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1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Objectives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4929086"/>
          </a:xfrm>
        </p:spPr>
        <p:txBody>
          <a:bodyPr/>
          <a:lstStyle/>
          <a:p>
            <a:pPr lvl="0"/>
            <a:r>
              <a:rPr lang="en-GB" sz="2400" b="1" dirty="0"/>
              <a:t>lower barrier</a:t>
            </a:r>
            <a:r>
              <a:rPr lang="en-GB" sz="2400" dirty="0"/>
              <a:t> for EGI users in publishing their data as open</a:t>
            </a:r>
            <a:endParaRPr lang="pl-PL" sz="2400" dirty="0"/>
          </a:p>
          <a:p>
            <a:pPr lvl="0"/>
            <a:r>
              <a:rPr lang="en-GB" sz="2400" b="1" dirty="0"/>
              <a:t>simplify access</a:t>
            </a:r>
            <a:r>
              <a:rPr lang="en-GB" sz="2400" dirty="0"/>
              <a:t> and processing of open data for EGI users</a:t>
            </a:r>
            <a:endParaRPr lang="pl-PL" sz="2400" dirty="0"/>
          </a:p>
          <a:p>
            <a:pPr lvl="0"/>
            <a:r>
              <a:rPr lang="en-GB" sz="2400" b="1" dirty="0"/>
              <a:t>integrate and virtualize</a:t>
            </a:r>
            <a:r>
              <a:rPr lang="en-GB" sz="2400" dirty="0"/>
              <a:t> existing EGI data </a:t>
            </a:r>
            <a:r>
              <a:rPr lang="en-GB" sz="2400" dirty="0" smtClean="0"/>
              <a:t>storage solutions</a:t>
            </a:r>
            <a:endParaRPr lang="pl-PL" sz="2400" dirty="0" smtClean="0"/>
          </a:p>
          <a:p>
            <a:pPr lvl="0"/>
            <a:r>
              <a:rPr lang="en-GB" sz="2400" b="1" dirty="0" smtClean="0"/>
              <a:t>persistent </a:t>
            </a:r>
            <a:r>
              <a:rPr lang="en-GB" sz="2400" b="1" dirty="0"/>
              <a:t>data identification (DOI</a:t>
            </a:r>
            <a:r>
              <a:rPr lang="en-GB" sz="2400" b="1" dirty="0" smtClean="0"/>
              <a:t>)</a:t>
            </a:r>
            <a:endParaRPr lang="pl-PL" sz="2400" dirty="0"/>
          </a:p>
          <a:p>
            <a:pPr lvl="0"/>
            <a:r>
              <a:rPr lang="en-GB" sz="2400" b="1" dirty="0"/>
              <a:t>optimize access</a:t>
            </a:r>
            <a:r>
              <a:rPr lang="en-GB" sz="2400" dirty="0"/>
              <a:t> to open data provided by both external and internal EGI open data </a:t>
            </a:r>
            <a:r>
              <a:rPr lang="en-GB" sz="2400" dirty="0" smtClean="0"/>
              <a:t>providers</a:t>
            </a:r>
            <a:endParaRPr lang="en-GB" sz="2400" dirty="0"/>
          </a:p>
          <a:p>
            <a:pPr lvl="0"/>
            <a:r>
              <a:rPr lang="en-US" sz="2400" dirty="0"/>
              <a:t>provide means for </a:t>
            </a:r>
            <a:r>
              <a:rPr lang="en-US" sz="2400" b="1" dirty="0"/>
              <a:t>tracking</a:t>
            </a:r>
            <a:r>
              <a:rPr lang="en-US" sz="2400" dirty="0"/>
              <a:t> open data usage </a:t>
            </a:r>
            <a:r>
              <a:rPr lang="en-US" sz="2400" b="1" dirty="0" smtClean="0"/>
              <a:t>statistics</a:t>
            </a:r>
            <a:endParaRPr lang="en-US" sz="2400" dirty="0" smtClean="0"/>
          </a:p>
          <a:p>
            <a:pPr lvl="0"/>
            <a:r>
              <a:rPr lang="en-US" sz="2400" b="1" dirty="0"/>
              <a:t>d</a:t>
            </a:r>
            <a:r>
              <a:rPr lang="en-US" sz="2400" b="1" dirty="0" smtClean="0"/>
              <a:t>ata as a service</a:t>
            </a:r>
            <a:r>
              <a:rPr lang="en-US" sz="2400" dirty="0" smtClean="0"/>
              <a:t> solution </a:t>
            </a:r>
            <a:endParaRPr lang="pl-PL" sz="2400" dirty="0"/>
          </a:p>
          <a:p>
            <a:pPr lvl="0"/>
            <a:endParaRPr lang="pl-PL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8055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Community</a:t>
            </a:r>
            <a:r>
              <a:rPr lang="pl-PL" dirty="0"/>
              <a:t> </a:t>
            </a:r>
            <a:r>
              <a:rPr lang="pl-PL" dirty="0" err="1"/>
              <a:t>requirements</a:t>
            </a:r>
            <a:r>
              <a:rPr lang="pl-PL" dirty="0"/>
              <a:t> </a:t>
            </a:r>
            <a:r>
              <a:rPr lang="pl-PL" dirty="0" err="1"/>
              <a:t>collection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18/05/16</a:t>
            </a:fld>
            <a:endParaRPr lang="nl-NL" dirty="0"/>
          </a:p>
        </p:txBody>
      </p:sp>
      <p:sp>
        <p:nvSpPr>
          <p:cNvPr id="12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pl-PL" dirty="0" smtClean="0"/>
              <a:t>EGI </a:t>
            </a:r>
            <a:r>
              <a:rPr lang="pl-PL" dirty="0" err="1" smtClean="0"/>
              <a:t>Community</a:t>
            </a:r>
            <a:r>
              <a:rPr lang="pl-PL" dirty="0" smtClean="0"/>
              <a:t> Forum, 2015    Bari</a:t>
            </a:r>
            <a:endParaRPr lang="pl-PL" dirty="0"/>
          </a:p>
        </p:txBody>
      </p:sp>
      <p:sp>
        <p:nvSpPr>
          <p:cNvPr id="47" name="Prostokąt 46"/>
          <p:cNvSpPr/>
          <p:nvPr/>
        </p:nvSpPr>
        <p:spPr>
          <a:xfrm>
            <a:off x="467544" y="1484784"/>
            <a:ext cx="573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REQ1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Publication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of open </a:t>
            </a:r>
            <a:r>
              <a:rPr lang="pl-PL" dirty="0" err="1">
                <a:solidFill>
                  <a:srgbClr val="4470AB"/>
                </a:solidFill>
              </a:rPr>
              <a:t>research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based</a:t>
            </a:r>
            <a:r>
              <a:rPr lang="pl-PL" dirty="0">
                <a:solidFill>
                  <a:srgbClr val="4470AB"/>
                </a:solidFill>
              </a:rPr>
              <a:t> on </a:t>
            </a:r>
            <a:r>
              <a:rPr lang="pl-PL" dirty="0" err="1">
                <a:solidFill>
                  <a:srgbClr val="4470AB"/>
                </a:solidFill>
              </a:rPr>
              <a:t>policies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-252536" y="1556792"/>
            <a:ext cx="648072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467544" y="1970838"/>
            <a:ext cx="733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REQ2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Make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large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sets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available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without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transferring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them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completely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-252536" y="2042846"/>
            <a:ext cx="648072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404040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467544" y="2456892"/>
            <a:ext cx="426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REQ3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Enabling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complex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metadata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queries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-252536" y="2528900"/>
            <a:ext cx="648072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467544" y="2942946"/>
            <a:ext cx="828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REQ4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Integration </a:t>
            </a:r>
            <a:r>
              <a:rPr lang="pl-PL" dirty="0">
                <a:solidFill>
                  <a:srgbClr val="4470AB"/>
                </a:solidFill>
              </a:rPr>
              <a:t>of the open data </a:t>
            </a:r>
            <a:r>
              <a:rPr lang="pl-PL" dirty="0" err="1">
                <a:solidFill>
                  <a:srgbClr val="4470AB"/>
                </a:solidFill>
              </a:rPr>
              <a:t>access</a:t>
            </a:r>
            <a:r>
              <a:rPr lang="pl-PL" dirty="0">
                <a:solidFill>
                  <a:srgbClr val="4470AB"/>
                </a:solidFill>
              </a:rPr>
              <a:t> data management with </a:t>
            </a:r>
            <a:r>
              <a:rPr lang="pl-PL" dirty="0" err="1">
                <a:solidFill>
                  <a:srgbClr val="4470AB"/>
                </a:solidFill>
              </a:rPr>
              <a:t>community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portals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-252536" y="3014954"/>
            <a:ext cx="648072" cy="216024"/>
          </a:xfrm>
          <a:prstGeom prst="rect">
            <a:avLst/>
          </a:prstGeom>
          <a:solidFill>
            <a:srgbClr val="508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467544" y="3429000"/>
            <a:ext cx="453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REQ5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Data </a:t>
            </a:r>
            <a:r>
              <a:rPr lang="pl-PL" dirty="0" err="1">
                <a:solidFill>
                  <a:srgbClr val="4470AB"/>
                </a:solidFill>
              </a:rPr>
              <a:t>identification</a:t>
            </a:r>
            <a:r>
              <a:rPr lang="pl-PL" dirty="0">
                <a:solidFill>
                  <a:srgbClr val="4470AB"/>
                </a:solidFill>
              </a:rPr>
              <a:t>, </a:t>
            </a:r>
            <a:r>
              <a:rPr lang="pl-PL" dirty="0" err="1">
                <a:solidFill>
                  <a:srgbClr val="4470AB"/>
                </a:solidFill>
              </a:rPr>
              <a:t>linking</a:t>
            </a:r>
            <a:r>
              <a:rPr lang="pl-PL" dirty="0">
                <a:solidFill>
                  <a:srgbClr val="4470AB"/>
                </a:solidFill>
              </a:rPr>
              <a:t> and </a:t>
            </a:r>
            <a:r>
              <a:rPr lang="pl-PL" dirty="0" err="1">
                <a:solidFill>
                  <a:srgbClr val="4470AB"/>
                </a:solidFill>
              </a:rPr>
              <a:t>citation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-252536" y="3501008"/>
            <a:ext cx="648072" cy="216024"/>
          </a:xfrm>
          <a:prstGeom prst="rect">
            <a:avLst/>
          </a:prstGeom>
          <a:solidFill>
            <a:srgbClr val="4470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467544" y="3915054"/>
            <a:ext cx="75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REQ6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Enabling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sharing</a:t>
            </a:r>
            <a:r>
              <a:rPr lang="pl-PL" dirty="0">
                <a:solidFill>
                  <a:srgbClr val="4470AB"/>
                </a:solidFill>
              </a:rPr>
              <a:t> of data </a:t>
            </a:r>
            <a:r>
              <a:rPr lang="pl-PL" dirty="0" err="1">
                <a:solidFill>
                  <a:srgbClr val="4470AB"/>
                </a:solidFill>
              </a:rPr>
              <a:t>between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researchers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under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certain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conditions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-252536" y="3987062"/>
            <a:ext cx="648072" cy="216024"/>
          </a:xfrm>
          <a:prstGeom prst="rect">
            <a:avLst/>
          </a:prstGeom>
          <a:solidFill>
            <a:srgbClr val="285F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467544" y="4401108"/>
            <a:ext cx="51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REQ7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Sharing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and </a:t>
            </a:r>
            <a:r>
              <a:rPr lang="pl-PL" dirty="0" err="1">
                <a:solidFill>
                  <a:srgbClr val="4470AB"/>
                </a:solidFill>
              </a:rPr>
              <a:t>accessing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across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federations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-252536" y="4473116"/>
            <a:ext cx="648072" cy="216024"/>
          </a:xfrm>
          <a:prstGeom prst="rect">
            <a:avLst/>
          </a:prstGeom>
          <a:solidFill>
            <a:srgbClr val="2353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467544" y="4887162"/>
            <a:ext cx="358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REQ8.   </a:t>
            </a:r>
            <a:r>
              <a:rPr lang="pl-PL" dirty="0" err="1" smtClean="0">
                <a:solidFill>
                  <a:srgbClr val="4470AB"/>
                </a:solidFill>
              </a:rPr>
              <a:t>Long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term data </a:t>
            </a:r>
            <a:r>
              <a:rPr lang="pl-PL" dirty="0" err="1">
                <a:solidFill>
                  <a:srgbClr val="4470AB"/>
                </a:solidFill>
              </a:rPr>
              <a:t>preservation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-252536" y="4959170"/>
            <a:ext cx="648072" cy="216024"/>
          </a:xfrm>
          <a:prstGeom prst="rect">
            <a:avLst/>
          </a:prstGeom>
          <a:solidFill>
            <a:srgbClr val="1E4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4" name="Prostokąt 63"/>
          <p:cNvSpPr/>
          <p:nvPr/>
        </p:nvSpPr>
        <p:spPr>
          <a:xfrm>
            <a:off x="467544" y="5373216"/>
            <a:ext cx="251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REQ9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Data </a:t>
            </a:r>
            <a:r>
              <a:rPr lang="pl-PL" dirty="0" err="1">
                <a:solidFill>
                  <a:srgbClr val="4470AB"/>
                </a:solidFill>
              </a:rPr>
              <a:t>provenance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-252536" y="5445224"/>
            <a:ext cx="648072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395536" y="5079945"/>
            <a:ext cx="3816424" cy="362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5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Opendata</a:t>
            </a:r>
            <a:r>
              <a:rPr lang="en-GB" dirty="0" smtClean="0"/>
              <a:t> </a:t>
            </a:r>
            <a:r>
              <a:rPr lang="en-GB" dirty="0" err="1" smtClean="0"/>
              <a:t>Platfom</a:t>
            </a:r>
            <a:r>
              <a:rPr lang="en-GB" dirty="0" smtClean="0"/>
              <a:t> Analogies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 major functionalities are based on concepts:</a:t>
            </a:r>
          </a:p>
          <a:p>
            <a:pPr lvl="1"/>
            <a:r>
              <a:rPr lang="en-GB" dirty="0" smtClean="0"/>
              <a:t>Git fork</a:t>
            </a:r>
          </a:p>
          <a:p>
            <a:pPr lvl="1"/>
            <a:r>
              <a:rPr lang="en-GB" dirty="0" smtClean="0"/>
              <a:t>Git watch</a:t>
            </a:r>
          </a:p>
          <a:p>
            <a:pPr lvl="1"/>
            <a:r>
              <a:rPr lang="en-GB" dirty="0" err="1" smtClean="0"/>
              <a:t>Dropbox</a:t>
            </a:r>
            <a:r>
              <a:rPr lang="en-GB" dirty="0" smtClean="0"/>
              <a:t> share</a:t>
            </a:r>
          </a:p>
          <a:p>
            <a:pPr lvl="1"/>
            <a:r>
              <a:rPr lang="en-GB" dirty="0" err="1" smtClean="0"/>
              <a:t>Docker</a:t>
            </a:r>
            <a:r>
              <a:rPr lang="en-GB" dirty="0" smtClean="0"/>
              <a:t> pull and push</a:t>
            </a:r>
          </a:p>
          <a:p>
            <a:r>
              <a:rPr lang="en-GB" dirty="0" smtClean="0"/>
              <a:t>However: </a:t>
            </a:r>
          </a:p>
          <a:p>
            <a:pPr lvl="1"/>
            <a:r>
              <a:rPr lang="en-GB" dirty="0" smtClean="0"/>
              <a:t>we are working with data sets</a:t>
            </a:r>
          </a:p>
          <a:p>
            <a:pPr lvl="1"/>
            <a:r>
              <a:rPr lang="en-GB" dirty="0" smtClean="0"/>
              <a:t>we are working with entirely decentralized environment of loosely coupled data providers</a:t>
            </a:r>
          </a:p>
          <a:p>
            <a:pPr lvl="1"/>
            <a:r>
              <a:rPr lang="en-GB" dirty="0" smtClean="0"/>
              <a:t>data collections might be huge</a:t>
            </a:r>
          </a:p>
        </p:txBody>
      </p:sp>
    </p:spTree>
    <p:extLst>
      <p:ext uri="{BB962C8B-B14F-4D97-AF65-F5344CB8AC3E}">
        <p14:creationId xmlns:p14="http://schemas.microsoft.com/office/powerpoint/2010/main" val="242638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 Data Platform </a:t>
            </a:r>
            <a:r>
              <a:rPr lang="pl-PL" dirty="0" err="1"/>
              <a:t>I</a:t>
            </a:r>
            <a:r>
              <a:rPr lang="pl-PL" dirty="0" err="1" smtClean="0"/>
              <a:t>nteractions</a:t>
            </a:r>
            <a:endParaRPr lang="pl-PL" dirty="0"/>
          </a:p>
        </p:txBody>
      </p:sp>
      <p:pic>
        <p:nvPicPr>
          <p:cNvPr id="16" name="Obraz 15" descr="use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432048" cy="568238"/>
          </a:xfrm>
          <a:prstGeom prst="rect">
            <a:avLst/>
          </a:prstGeom>
        </p:spPr>
      </p:pic>
      <p:pic>
        <p:nvPicPr>
          <p:cNvPr id="17" name="Obraz 16" descr="user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604353" cy="752086"/>
          </a:xfrm>
          <a:prstGeom prst="rect">
            <a:avLst/>
          </a:prstGeom>
        </p:spPr>
      </p:pic>
      <p:pic>
        <p:nvPicPr>
          <p:cNvPr id="18" name="Obraz 17" descr="user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" y="2132856"/>
            <a:ext cx="422908" cy="494761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683567" y="5013177"/>
            <a:ext cx="2016225" cy="1177844"/>
            <a:chOff x="683567" y="5013177"/>
            <a:chExt cx="2016225" cy="1177844"/>
          </a:xfrm>
        </p:grpSpPr>
        <p:pic>
          <p:nvPicPr>
            <p:cNvPr id="83" name="Obraz 82" descr="strage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517232"/>
              <a:ext cx="308606" cy="374375"/>
            </a:xfrm>
            <a:prstGeom prst="rect">
              <a:avLst/>
            </a:prstGeom>
          </p:spPr>
        </p:pic>
        <p:sp>
          <p:nvSpPr>
            <p:cNvPr id="84" name="Tytuł 1"/>
            <p:cNvSpPr txBox="1">
              <a:spLocks/>
            </p:cNvSpPr>
            <p:nvPr/>
          </p:nvSpPr>
          <p:spPr>
            <a:xfrm>
              <a:off x="1619672" y="5805264"/>
              <a:ext cx="1080120" cy="3857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800" b="0" dirty="0" err="1" smtClean="0">
                  <a:solidFill>
                    <a:schemeClr val="bg1">
                      <a:lumMod val="50000"/>
                    </a:schemeClr>
                  </a:solidFill>
                </a:rPr>
                <a:t>Private</a:t>
              </a:r>
              <a:r>
                <a:rPr lang="pl-PL" sz="800" b="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pl-PL" sz="800" b="0" dirty="0" err="1" smtClean="0">
                  <a:solidFill>
                    <a:schemeClr val="bg1">
                      <a:lumMod val="50000"/>
                    </a:schemeClr>
                  </a:solidFill>
                </a:rPr>
                <a:t>Resources</a:t>
              </a:r>
              <a:endParaRPr lang="pl-PL" sz="8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683567" y="5013177"/>
              <a:ext cx="1159329" cy="734786"/>
              <a:chOff x="2051720" y="4221088"/>
              <a:chExt cx="1082040" cy="685800"/>
            </a:xfrm>
          </p:grpSpPr>
          <p:pic>
            <p:nvPicPr>
              <p:cNvPr id="3" name="Obraz 2" descr="space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720" y="4221088"/>
                <a:ext cx="1082040" cy="685800"/>
              </a:xfrm>
              <a:prstGeom prst="rect">
                <a:avLst/>
              </a:prstGeom>
            </p:spPr>
          </p:pic>
          <p:sp>
            <p:nvSpPr>
              <p:cNvPr id="85" name="Tytuł 1"/>
              <p:cNvSpPr txBox="1">
                <a:spLocks/>
              </p:cNvSpPr>
              <p:nvPr/>
            </p:nvSpPr>
            <p:spPr>
              <a:xfrm>
                <a:off x="2123728" y="4437112"/>
                <a:ext cx="100811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1000" b="0" dirty="0" smtClean="0">
                    <a:solidFill>
                      <a:schemeClr val="bg1"/>
                    </a:solidFill>
                  </a:rPr>
                  <a:t>Data–set-1</a:t>
                </a:r>
                <a:endParaRPr lang="pl-PL" sz="1000" b="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upa 11"/>
          <p:cNvGrpSpPr/>
          <p:nvPr/>
        </p:nvGrpSpPr>
        <p:grpSpPr>
          <a:xfrm>
            <a:off x="683568" y="2852936"/>
            <a:ext cx="1296144" cy="821500"/>
            <a:chOff x="2123728" y="1628800"/>
            <a:chExt cx="1476964" cy="936104"/>
          </a:xfrm>
        </p:grpSpPr>
        <p:pic>
          <p:nvPicPr>
            <p:cNvPr id="86" name="Obraz 85" descr="spac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628800"/>
              <a:ext cx="1476964" cy="936104"/>
            </a:xfrm>
            <a:prstGeom prst="rect">
              <a:avLst/>
            </a:prstGeom>
          </p:spPr>
        </p:pic>
        <p:sp>
          <p:nvSpPr>
            <p:cNvPr id="87" name="Tytuł 1"/>
            <p:cNvSpPr txBox="1">
              <a:spLocks/>
            </p:cNvSpPr>
            <p:nvPr/>
          </p:nvSpPr>
          <p:spPr>
            <a:xfrm>
              <a:off x="2195736" y="1916832"/>
              <a:ext cx="1376054" cy="4914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1000" b="0" dirty="0" err="1" smtClean="0">
                  <a:solidFill>
                    <a:schemeClr val="bg1"/>
                  </a:solidFill>
                </a:rPr>
                <a:t>Snapshot</a:t>
              </a:r>
              <a:endParaRPr lang="pl-PL" sz="1000" b="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1000" b="0" dirty="0" smtClean="0">
                  <a:solidFill>
                    <a:schemeClr val="bg1"/>
                  </a:solidFill>
                </a:rPr>
                <a:t>Data-set-1.1</a:t>
              </a:r>
              <a:endParaRPr lang="pl-PL" sz="1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7884368" y="3068960"/>
            <a:ext cx="1080120" cy="720080"/>
            <a:chOff x="7452320" y="2852936"/>
            <a:chExt cx="1224136" cy="778995"/>
          </a:xfrm>
        </p:grpSpPr>
        <p:pic>
          <p:nvPicPr>
            <p:cNvPr id="8" name="Obraz 7" descr="space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2852936"/>
              <a:ext cx="1224136" cy="778995"/>
            </a:xfrm>
            <a:prstGeom prst="rect">
              <a:avLst/>
            </a:prstGeom>
          </p:spPr>
        </p:pic>
        <p:sp>
          <p:nvSpPr>
            <p:cNvPr id="90" name="Tytuł 1"/>
            <p:cNvSpPr txBox="1">
              <a:spLocks/>
            </p:cNvSpPr>
            <p:nvPr/>
          </p:nvSpPr>
          <p:spPr>
            <a:xfrm>
              <a:off x="7630444" y="3140968"/>
              <a:ext cx="901995" cy="3221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Data-set-1.1</a:t>
              </a:r>
            </a:p>
            <a:p>
              <a:pPr algn="ctr"/>
              <a:r>
                <a:rPr lang="pl-PL" sz="800" b="0" dirty="0" err="1" smtClean="0">
                  <a:solidFill>
                    <a:schemeClr val="bg1"/>
                  </a:solidFill>
                </a:rPr>
                <a:t>Mounted</a:t>
              </a:r>
              <a:r>
                <a:rPr lang="pl-PL" sz="800" b="0" dirty="0" smtClean="0">
                  <a:solidFill>
                    <a:schemeClr val="bg1"/>
                  </a:solidFill>
                </a:rPr>
                <a:t> to </a:t>
              </a:r>
            </a:p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r>
                <a:rPr lang="pl-PL" sz="800" b="0" dirty="0" err="1" smtClean="0">
                  <a:solidFill>
                    <a:schemeClr val="bg1"/>
                  </a:solidFill>
                </a:rPr>
                <a:t>localdir</a:t>
              </a:r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endParaRPr lang="pl-PL" sz="8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4644008" y="5157192"/>
            <a:ext cx="1800200" cy="1033829"/>
            <a:chOff x="4644008" y="5157192"/>
            <a:chExt cx="1800200" cy="1033829"/>
          </a:xfrm>
        </p:grpSpPr>
        <p:pic>
          <p:nvPicPr>
            <p:cNvPr id="97" name="Obraz 96" descr="spac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5157192"/>
              <a:ext cx="1082040" cy="685800"/>
            </a:xfrm>
            <a:prstGeom prst="rect">
              <a:avLst/>
            </a:prstGeom>
          </p:spPr>
        </p:pic>
        <p:grpSp>
          <p:nvGrpSpPr>
            <p:cNvPr id="15" name="Grupa 14"/>
            <p:cNvGrpSpPr/>
            <p:nvPr/>
          </p:nvGrpSpPr>
          <p:grpSpPr>
            <a:xfrm>
              <a:off x="4716016" y="5373216"/>
              <a:ext cx="1728192" cy="817805"/>
              <a:chOff x="4716016" y="5373216"/>
              <a:chExt cx="1728192" cy="817805"/>
            </a:xfrm>
          </p:grpSpPr>
          <p:sp>
            <p:nvSpPr>
              <p:cNvPr id="98" name="Tytuł 1"/>
              <p:cNvSpPr txBox="1">
                <a:spLocks/>
              </p:cNvSpPr>
              <p:nvPr/>
            </p:nvSpPr>
            <p:spPr>
              <a:xfrm>
                <a:off x="4716016" y="5373216"/>
                <a:ext cx="100811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1000" b="0" dirty="0" err="1" smtClean="0">
                    <a:solidFill>
                      <a:schemeClr val="bg1"/>
                    </a:solidFill>
                  </a:rPr>
                  <a:t>Cloned</a:t>
                </a:r>
                <a:endParaRPr lang="pl-PL" sz="1000" b="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pl-PL" sz="1000" b="0" dirty="0" smtClean="0">
                    <a:solidFill>
                      <a:schemeClr val="bg1"/>
                    </a:solidFill>
                  </a:rPr>
                  <a:t>Data-set-1.1</a:t>
                </a:r>
                <a:endParaRPr lang="pl-PL" sz="1000" b="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10" name="Obraz 109" descr="strage2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5517232"/>
                <a:ext cx="288032" cy="349416"/>
              </a:xfrm>
              <a:prstGeom prst="rect">
                <a:avLst/>
              </a:prstGeom>
            </p:spPr>
          </p:pic>
          <p:sp>
            <p:nvSpPr>
              <p:cNvPr id="130" name="Tytuł 1"/>
              <p:cNvSpPr txBox="1">
                <a:spLocks/>
              </p:cNvSpPr>
              <p:nvPr/>
            </p:nvSpPr>
            <p:spPr>
              <a:xfrm>
                <a:off x="5364088" y="5805264"/>
                <a:ext cx="1080120" cy="3857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800" b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Private</a:t>
                </a:r>
                <a:r>
                  <a:rPr lang="pl-PL" sz="800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pl-PL" sz="800" b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Resources</a:t>
                </a:r>
                <a:endParaRPr lang="pl-PL" sz="800" b="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0" name="Grupa 9"/>
          <p:cNvGrpSpPr/>
          <p:nvPr/>
        </p:nvGrpSpPr>
        <p:grpSpPr>
          <a:xfrm>
            <a:off x="2195736" y="3212976"/>
            <a:ext cx="2448272" cy="400110"/>
            <a:chOff x="2195736" y="3212976"/>
            <a:chExt cx="2448272" cy="400110"/>
          </a:xfrm>
        </p:grpSpPr>
        <p:cxnSp>
          <p:nvCxnSpPr>
            <p:cNvPr id="115" name="Łącznik prosty 114"/>
            <p:cNvCxnSpPr/>
            <p:nvPr/>
          </p:nvCxnSpPr>
          <p:spPr>
            <a:xfrm flipH="1">
              <a:off x="2195736" y="3429000"/>
              <a:ext cx="2448272" cy="0"/>
            </a:xfrm>
            <a:prstGeom prst="line">
              <a:avLst/>
            </a:prstGeom>
            <a:ln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Prostokąt 142"/>
            <p:cNvSpPr/>
            <p:nvPr/>
          </p:nvSpPr>
          <p:spPr>
            <a:xfrm>
              <a:off x="2915816" y="3212976"/>
              <a:ext cx="1152128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4: Visit Collection </a:t>
              </a:r>
            </a:p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Web </a:t>
              </a: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P</a:t>
              </a:r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age (HTTP)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716016" y="3789040"/>
            <a:ext cx="2016224" cy="1152128"/>
            <a:chOff x="4716016" y="3789040"/>
            <a:chExt cx="2016224" cy="1152128"/>
          </a:xfrm>
        </p:grpSpPr>
        <p:cxnSp>
          <p:nvCxnSpPr>
            <p:cNvPr id="132" name="Łącznik prosty 131"/>
            <p:cNvCxnSpPr/>
            <p:nvPr/>
          </p:nvCxnSpPr>
          <p:spPr>
            <a:xfrm>
              <a:off x="5220072" y="3789040"/>
              <a:ext cx="0" cy="11521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Prostokąt 144"/>
            <p:cNvSpPr/>
            <p:nvPr/>
          </p:nvSpPr>
          <p:spPr>
            <a:xfrm>
              <a:off x="4716016" y="4077072"/>
              <a:ext cx="2016224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6: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fork DOI.1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4716016" y="1772816"/>
            <a:ext cx="1008112" cy="1008112"/>
            <a:chOff x="4716016" y="1772816"/>
            <a:chExt cx="1008112" cy="1008112"/>
          </a:xfrm>
        </p:grpSpPr>
        <p:cxnSp>
          <p:nvCxnSpPr>
            <p:cNvPr id="149" name="Łącznik prosty 148"/>
            <p:cNvCxnSpPr/>
            <p:nvPr/>
          </p:nvCxnSpPr>
          <p:spPr>
            <a:xfrm>
              <a:off x="5220072" y="1772816"/>
              <a:ext cx="0" cy="10081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Prostokąt 146"/>
            <p:cNvSpPr/>
            <p:nvPr/>
          </p:nvSpPr>
          <p:spPr>
            <a:xfrm>
              <a:off x="4716016" y="2060848"/>
              <a:ext cx="1008112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3: discover data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  <p:sp>
          <p:nvSpPr>
            <p:cNvPr id="146" name="Prostokąt 145"/>
            <p:cNvSpPr/>
            <p:nvPr/>
          </p:nvSpPr>
          <p:spPr>
            <a:xfrm>
              <a:off x="4716016" y="2276872"/>
              <a:ext cx="701572" cy="2462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-&gt;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DOI</a:t>
              </a:r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.1</a:t>
              </a: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5508104" y="3212976"/>
            <a:ext cx="2376264" cy="400110"/>
            <a:chOff x="5508104" y="3212976"/>
            <a:chExt cx="2376264" cy="400110"/>
          </a:xfrm>
        </p:grpSpPr>
        <p:cxnSp>
          <p:nvCxnSpPr>
            <p:cNvPr id="148" name="Łącznik prosty 147"/>
            <p:cNvCxnSpPr/>
            <p:nvPr/>
          </p:nvCxnSpPr>
          <p:spPr>
            <a:xfrm>
              <a:off x="5652120" y="3429000"/>
              <a:ext cx="2160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Prostokąt 143"/>
            <p:cNvSpPr/>
            <p:nvPr/>
          </p:nvSpPr>
          <p:spPr>
            <a:xfrm>
              <a:off x="5508104" y="3212976"/>
              <a:ext cx="2376264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5: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mount remote</a:t>
              </a:r>
            </a:p>
            <a:p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	DOI.1 /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localdir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/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39552" y="3789040"/>
            <a:ext cx="2736304" cy="1080120"/>
            <a:chOff x="539552" y="3789040"/>
            <a:chExt cx="2736304" cy="1080120"/>
          </a:xfrm>
        </p:grpSpPr>
        <p:cxnSp>
          <p:nvCxnSpPr>
            <p:cNvPr id="131" name="Łącznik prosty 130"/>
            <p:cNvCxnSpPr/>
            <p:nvPr/>
          </p:nvCxnSpPr>
          <p:spPr>
            <a:xfrm flipV="1">
              <a:off x="1331640" y="3789040"/>
              <a:ext cx="0" cy="10801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Prostokąt 127"/>
            <p:cNvSpPr/>
            <p:nvPr/>
          </p:nvSpPr>
          <p:spPr>
            <a:xfrm>
              <a:off x="539552" y="4077072"/>
              <a:ext cx="2736304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create </a:t>
              </a:r>
            </a:p>
            <a:p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     snapshot Data-set-1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611560" y="1268760"/>
            <a:ext cx="5472608" cy="1440160"/>
            <a:chOff x="611560" y="1268760"/>
            <a:chExt cx="5472608" cy="1440160"/>
          </a:xfrm>
        </p:grpSpPr>
        <p:grpSp>
          <p:nvGrpSpPr>
            <p:cNvPr id="111" name="Grupa 110"/>
            <p:cNvGrpSpPr/>
            <p:nvPr/>
          </p:nvGrpSpPr>
          <p:grpSpPr>
            <a:xfrm>
              <a:off x="4499992" y="1268760"/>
              <a:ext cx="1584176" cy="419934"/>
              <a:chOff x="3563888" y="836712"/>
              <a:chExt cx="1584176" cy="419934"/>
            </a:xfrm>
          </p:grpSpPr>
          <p:sp>
            <p:nvSpPr>
              <p:cNvPr id="112" name="PoleTekstowe 111"/>
              <p:cNvSpPr txBox="1"/>
              <p:nvPr/>
            </p:nvSpPr>
            <p:spPr>
              <a:xfrm>
                <a:off x="3923928" y="836712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 dirty="0" smtClean="0">
                    <a:solidFill>
                      <a:srgbClr val="4F85C3"/>
                    </a:solidFill>
                  </a:rPr>
                  <a:t>Public Services </a:t>
                </a:r>
              </a:p>
              <a:p>
                <a:r>
                  <a:rPr lang="pl-PL" sz="1000" dirty="0" smtClean="0">
                    <a:solidFill>
                      <a:srgbClr val="4F85C3"/>
                    </a:solidFill>
                  </a:rPr>
                  <a:t>For Data Discovery </a:t>
                </a:r>
              </a:p>
            </p:txBody>
          </p:sp>
          <p:pic>
            <p:nvPicPr>
              <p:cNvPr id="114" name="Obraz 113" descr="index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88" y="916796"/>
                <a:ext cx="360040" cy="339850"/>
              </a:xfrm>
              <a:prstGeom prst="rect">
                <a:avLst/>
              </a:prstGeom>
            </p:spPr>
          </p:pic>
        </p:grpSp>
        <p:cxnSp>
          <p:nvCxnSpPr>
            <p:cNvPr id="53" name="Łącznik łamany 52"/>
            <p:cNvCxnSpPr/>
            <p:nvPr/>
          </p:nvCxnSpPr>
          <p:spPr>
            <a:xfrm flipV="1">
              <a:off x="1331640" y="1484784"/>
              <a:ext cx="2808312" cy="1224136"/>
            </a:xfrm>
            <a:prstGeom prst="bentConnector3">
              <a:avLst>
                <a:gd name="adj1" fmla="val 132"/>
              </a:avLst>
            </a:prstGeom>
            <a:ln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Prostokąt 126"/>
            <p:cNvSpPr/>
            <p:nvPr/>
          </p:nvSpPr>
          <p:spPr>
            <a:xfrm>
              <a:off x="611560" y="1772816"/>
              <a:ext cx="2736304" cy="553998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publish </a:t>
              </a:r>
            </a:p>
            <a:p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   collection Data-set-1.1</a:t>
              </a:r>
            </a:p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-&gt; DOI.1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pic>
        <p:nvPicPr>
          <p:cNvPr id="47" name="Obraz 46" descr="group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76872"/>
            <a:ext cx="1138390" cy="648072"/>
          </a:xfrm>
          <a:prstGeom prst="rect">
            <a:avLst/>
          </a:prstGeom>
        </p:spPr>
      </p:pic>
      <p:pic>
        <p:nvPicPr>
          <p:cNvPr id="48" name="Obraz 47" descr="logo (1)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853296" cy="812662"/>
          </a:xfrm>
          <a:prstGeom prst="rect">
            <a:avLst/>
          </a:prstGeom>
        </p:spPr>
      </p:pic>
      <p:pic>
        <p:nvPicPr>
          <p:cNvPr id="50" name="Obraz 49" descr="OpenAIREplus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783215" cy="550488"/>
          </a:xfrm>
          <a:prstGeom prst="rect">
            <a:avLst/>
          </a:prstGeom>
        </p:spPr>
      </p:pic>
      <p:grpSp>
        <p:nvGrpSpPr>
          <p:cNvPr id="51" name="Grupa 50"/>
          <p:cNvGrpSpPr/>
          <p:nvPr/>
        </p:nvGrpSpPr>
        <p:grpSpPr>
          <a:xfrm rot="2245629">
            <a:off x="2374338" y="4436836"/>
            <a:ext cx="2448272" cy="246221"/>
            <a:chOff x="2195736" y="3289920"/>
            <a:chExt cx="2448272" cy="246221"/>
          </a:xfrm>
        </p:grpSpPr>
        <p:cxnSp>
          <p:nvCxnSpPr>
            <p:cNvPr id="52" name="Łącznik prosty 51"/>
            <p:cNvCxnSpPr/>
            <p:nvPr/>
          </p:nvCxnSpPr>
          <p:spPr>
            <a:xfrm flipH="1">
              <a:off x="2195736" y="3429000"/>
              <a:ext cx="2448272" cy="0"/>
            </a:xfrm>
            <a:prstGeom prst="line">
              <a:avLst/>
            </a:prstGeom>
            <a:ln>
              <a:solidFill>
                <a:srgbClr val="7F7F7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Prostokąt 53"/>
            <p:cNvSpPr/>
            <p:nvPr/>
          </p:nvSpPr>
          <p:spPr>
            <a:xfrm>
              <a:off x="2915816" y="3289920"/>
              <a:ext cx="1152128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Lazy Replication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</p:grpSp>
      <p:grpSp>
        <p:nvGrpSpPr>
          <p:cNvPr id="55" name="Grupa 54"/>
          <p:cNvGrpSpPr/>
          <p:nvPr/>
        </p:nvGrpSpPr>
        <p:grpSpPr>
          <a:xfrm rot="19504060">
            <a:off x="6353987" y="1682594"/>
            <a:ext cx="1008112" cy="1008112"/>
            <a:chOff x="4716016" y="1772816"/>
            <a:chExt cx="1008112" cy="1008112"/>
          </a:xfrm>
        </p:grpSpPr>
        <p:cxnSp>
          <p:nvCxnSpPr>
            <p:cNvPr id="56" name="Łącznik prosty 55"/>
            <p:cNvCxnSpPr/>
            <p:nvPr/>
          </p:nvCxnSpPr>
          <p:spPr>
            <a:xfrm>
              <a:off x="5220072" y="1772816"/>
              <a:ext cx="0" cy="10081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rostokąt 56"/>
            <p:cNvSpPr/>
            <p:nvPr/>
          </p:nvSpPr>
          <p:spPr>
            <a:xfrm>
              <a:off x="4716016" y="2060848"/>
              <a:ext cx="1008112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3: discover data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4716016" y="2276872"/>
              <a:ext cx="701572" cy="2462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-&gt;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DOI</a:t>
              </a:r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.1</a:t>
              </a:r>
            </a:p>
          </p:txBody>
        </p:sp>
      </p:grpSp>
      <p:pic>
        <p:nvPicPr>
          <p:cNvPr id="59" name="Obraz 58" descr="web2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642214" cy="4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1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rostokąt 1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70" name="Obraz 69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360040" cy="436770"/>
          </a:xfrm>
          <a:prstGeom prst="rect">
            <a:avLst/>
          </a:prstGeom>
        </p:spPr>
      </p:pic>
      <p:pic>
        <p:nvPicPr>
          <p:cNvPr id="72" name="Obraz 71" descr="computers1.png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491390" cy="451667"/>
          </a:xfrm>
          <a:prstGeom prst="rect">
            <a:avLst/>
          </a:prstGeom>
        </p:spPr>
      </p:pic>
      <p:pic>
        <p:nvPicPr>
          <p:cNvPr id="73" name="Obraz 72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1088"/>
            <a:ext cx="360040" cy="436770"/>
          </a:xfrm>
          <a:prstGeom prst="rect">
            <a:avLst/>
          </a:prstGeom>
        </p:spPr>
      </p:pic>
      <p:pic>
        <p:nvPicPr>
          <p:cNvPr id="74" name="Obraz 73" descr="computers1.png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01208"/>
            <a:ext cx="491390" cy="451667"/>
          </a:xfrm>
          <a:prstGeom prst="rect">
            <a:avLst/>
          </a:prstGeom>
        </p:spPr>
      </p:pic>
      <p:sp>
        <p:nvSpPr>
          <p:cNvPr id="75" name="Tytuł 1"/>
          <p:cNvSpPr txBox="1">
            <a:spLocks/>
          </p:cNvSpPr>
          <p:nvPr/>
        </p:nvSpPr>
        <p:spPr>
          <a:xfrm>
            <a:off x="1115616" y="1412776"/>
            <a:ext cx="10081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Heterogenous</a:t>
            </a:r>
            <a:endParaRPr lang="pl-PL" sz="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storage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ytuł 1"/>
          <p:cNvSpPr txBox="1">
            <a:spLocks/>
          </p:cNvSpPr>
          <p:nvPr/>
        </p:nvSpPr>
        <p:spPr>
          <a:xfrm>
            <a:off x="1115616" y="4653136"/>
            <a:ext cx="10081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Heterogenous</a:t>
            </a:r>
            <a:endParaRPr lang="pl-PL" sz="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storage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ytuł 1"/>
          <p:cNvSpPr txBox="1">
            <a:spLocks/>
          </p:cNvSpPr>
          <p:nvPr/>
        </p:nvSpPr>
        <p:spPr>
          <a:xfrm>
            <a:off x="827584" y="2564904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Comp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Grid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Cloud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ytuł 1"/>
          <p:cNvSpPr txBox="1">
            <a:spLocks/>
          </p:cNvSpPr>
          <p:nvPr/>
        </p:nvSpPr>
        <p:spPr>
          <a:xfrm>
            <a:off x="827584" y="5805264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Comp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Grid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Cloud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755576" y="692696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80" name="Prostokąt 79"/>
          <p:cNvSpPr/>
          <p:nvPr/>
        </p:nvSpPr>
        <p:spPr>
          <a:xfrm>
            <a:off x="755576" y="3861048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85" name="Prostokąt 84"/>
          <p:cNvSpPr/>
          <p:nvPr/>
        </p:nvSpPr>
        <p:spPr>
          <a:xfrm>
            <a:off x="2411760" y="1628800"/>
            <a:ext cx="79208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83" name="Obraz 82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288032" cy="349416"/>
          </a:xfrm>
          <a:prstGeom prst="rect">
            <a:avLst/>
          </a:prstGeom>
        </p:spPr>
      </p:pic>
      <p:sp>
        <p:nvSpPr>
          <p:cNvPr id="84" name="Tytuł 1"/>
          <p:cNvSpPr txBox="1">
            <a:spLocks/>
          </p:cNvSpPr>
          <p:nvPr/>
        </p:nvSpPr>
        <p:spPr>
          <a:xfrm>
            <a:off x="2411760" y="1628800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Open Data Platform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ytuł 1"/>
          <p:cNvSpPr txBox="1">
            <a:spLocks/>
          </p:cNvSpPr>
          <p:nvPr/>
        </p:nvSpPr>
        <p:spPr>
          <a:xfrm>
            <a:off x="2411760" y="2420888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Prostokąt 88"/>
          <p:cNvSpPr/>
          <p:nvPr/>
        </p:nvSpPr>
        <p:spPr>
          <a:xfrm>
            <a:off x="2411760" y="4941168"/>
            <a:ext cx="79208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90" name="Obraz 89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45224"/>
            <a:ext cx="288032" cy="349416"/>
          </a:xfrm>
          <a:prstGeom prst="rect">
            <a:avLst/>
          </a:prstGeom>
        </p:spPr>
      </p:pic>
      <p:sp>
        <p:nvSpPr>
          <p:cNvPr id="91" name="Tytuł 1"/>
          <p:cNvSpPr txBox="1">
            <a:spLocks/>
          </p:cNvSpPr>
          <p:nvPr/>
        </p:nvSpPr>
        <p:spPr>
          <a:xfrm>
            <a:off x="2411760" y="4941168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Open Data Platform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Tytuł 1"/>
          <p:cNvSpPr txBox="1">
            <a:spLocks/>
          </p:cNvSpPr>
          <p:nvPr/>
        </p:nvSpPr>
        <p:spPr>
          <a:xfrm>
            <a:off x="2411760" y="5733256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Tytuł 1"/>
          <p:cNvSpPr txBox="1">
            <a:spLocks/>
          </p:cNvSpPr>
          <p:nvPr/>
        </p:nvSpPr>
        <p:spPr>
          <a:xfrm>
            <a:off x="1043608" y="3140968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EGI Resource Center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ytuł 1"/>
          <p:cNvSpPr txBox="1">
            <a:spLocks/>
          </p:cNvSpPr>
          <p:nvPr/>
        </p:nvSpPr>
        <p:spPr>
          <a:xfrm>
            <a:off x="1043608" y="6309320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EGI Resource Center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az 1" descr="logo (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853296" cy="812662"/>
          </a:xfrm>
          <a:prstGeom prst="rect">
            <a:avLst/>
          </a:prstGeom>
        </p:spPr>
      </p:pic>
      <p:pic>
        <p:nvPicPr>
          <p:cNvPr id="4" name="Obraz 3" descr="OpenAIREplus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783215" cy="550488"/>
          </a:xfrm>
          <a:prstGeom prst="rect">
            <a:avLst/>
          </a:prstGeom>
        </p:spPr>
      </p:pic>
      <p:sp>
        <p:nvSpPr>
          <p:cNvPr id="96" name="Owal 95"/>
          <p:cNvSpPr/>
          <p:nvPr/>
        </p:nvSpPr>
        <p:spPr>
          <a:xfrm>
            <a:off x="4662010" y="3140968"/>
            <a:ext cx="1008112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7" name="PoleTekstowe 96"/>
          <p:cNvSpPr txBox="1"/>
          <p:nvPr/>
        </p:nvSpPr>
        <p:spPr>
          <a:xfrm>
            <a:off x="4662010" y="3391109"/>
            <a:ext cx="10081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Data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Persistent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Repository</a:t>
            </a:r>
            <a:endParaRPr lang="pl-PL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Owal 100"/>
          <p:cNvSpPr/>
          <p:nvPr/>
        </p:nvSpPr>
        <p:spPr>
          <a:xfrm>
            <a:off x="4644008" y="4797152"/>
            <a:ext cx="1008112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2" name="PoleTekstowe 101"/>
          <p:cNvSpPr txBox="1"/>
          <p:nvPr/>
        </p:nvSpPr>
        <p:spPr>
          <a:xfrm>
            <a:off x="4734018" y="5047293"/>
            <a:ext cx="8280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Indexing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Service</a:t>
            </a:r>
            <a:endParaRPr lang="pl-PL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7" name="Obraz 106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40768"/>
            <a:ext cx="432048" cy="524124"/>
          </a:xfrm>
          <a:prstGeom prst="rect">
            <a:avLst/>
          </a:prstGeom>
        </p:spPr>
      </p:pic>
      <p:pic>
        <p:nvPicPr>
          <p:cNvPr id="108" name="Obraz 107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56792"/>
            <a:ext cx="432048" cy="524124"/>
          </a:xfrm>
          <a:prstGeom prst="rect">
            <a:avLst/>
          </a:prstGeom>
        </p:spPr>
      </p:pic>
      <p:pic>
        <p:nvPicPr>
          <p:cNvPr id="109" name="Obraz 108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60848"/>
            <a:ext cx="432048" cy="524124"/>
          </a:xfrm>
          <a:prstGeom prst="rect">
            <a:avLst/>
          </a:prstGeom>
        </p:spPr>
      </p:pic>
      <p:pic>
        <p:nvPicPr>
          <p:cNvPr id="8" name="Obraz 7" descr="mac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97152"/>
            <a:ext cx="1338487" cy="1004151"/>
          </a:xfrm>
          <a:prstGeom prst="rect">
            <a:avLst/>
          </a:prstGeom>
        </p:spPr>
      </p:pic>
      <p:sp>
        <p:nvSpPr>
          <p:cNvPr id="113" name="Prostokąt 112"/>
          <p:cNvSpPr/>
          <p:nvPr/>
        </p:nvSpPr>
        <p:spPr>
          <a:xfrm>
            <a:off x="6516216" y="692696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14" name="Prostokąt 113"/>
          <p:cNvSpPr/>
          <p:nvPr/>
        </p:nvSpPr>
        <p:spPr>
          <a:xfrm>
            <a:off x="6516216" y="3861048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04" name="Tytuł 1"/>
          <p:cNvSpPr txBox="1">
            <a:spLocks/>
          </p:cNvSpPr>
          <p:nvPr/>
        </p:nvSpPr>
        <p:spPr>
          <a:xfrm>
            <a:off x="6732240" y="3140968"/>
            <a:ext cx="1584176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Non-EGI Open Data Provider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Tytuł 1"/>
          <p:cNvSpPr txBox="1">
            <a:spLocks/>
          </p:cNvSpPr>
          <p:nvPr/>
        </p:nvSpPr>
        <p:spPr>
          <a:xfrm>
            <a:off x="6732240" y="6309320"/>
            <a:ext cx="1584176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User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8" name="Grupa 137"/>
          <p:cNvGrpSpPr/>
          <p:nvPr/>
        </p:nvGrpSpPr>
        <p:grpSpPr>
          <a:xfrm>
            <a:off x="1979712" y="908720"/>
            <a:ext cx="1080120" cy="792088"/>
            <a:chOff x="1979712" y="908720"/>
            <a:chExt cx="1080120" cy="792088"/>
          </a:xfrm>
        </p:grpSpPr>
        <p:cxnSp>
          <p:nvCxnSpPr>
            <p:cNvPr id="116" name="Łącznik łamany 115"/>
            <p:cNvCxnSpPr/>
            <p:nvPr/>
          </p:nvCxnSpPr>
          <p:spPr>
            <a:xfrm>
              <a:off x="1979712" y="1124744"/>
              <a:ext cx="828092" cy="576064"/>
            </a:xfrm>
            <a:prstGeom prst="bentConnector2">
              <a:avLst/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PoleTekstowe 130"/>
            <p:cNvSpPr txBox="1"/>
            <p:nvPr/>
          </p:nvSpPr>
          <p:spPr>
            <a:xfrm>
              <a:off x="2051720" y="908720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Publish</a:t>
              </a:r>
            </a:p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as Open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7" name="Grupa 136"/>
          <p:cNvGrpSpPr/>
          <p:nvPr/>
        </p:nvGrpSpPr>
        <p:grpSpPr>
          <a:xfrm>
            <a:off x="3275856" y="1039948"/>
            <a:ext cx="1368152" cy="876884"/>
            <a:chOff x="3275856" y="1039948"/>
            <a:chExt cx="1368152" cy="876884"/>
          </a:xfrm>
        </p:grpSpPr>
        <p:cxnSp>
          <p:nvCxnSpPr>
            <p:cNvPr id="123" name="Łącznik łamany 122"/>
            <p:cNvCxnSpPr>
              <a:endCxn id="4" idx="1"/>
            </p:cNvCxnSpPr>
            <p:nvPr/>
          </p:nvCxnSpPr>
          <p:spPr>
            <a:xfrm flipV="1">
              <a:off x="3275856" y="1039948"/>
              <a:ext cx="1368152" cy="87688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PoleTekstowe 131"/>
            <p:cNvSpPr txBox="1"/>
            <p:nvPr/>
          </p:nvSpPr>
          <p:spPr>
            <a:xfrm>
              <a:off x="3635896" y="1196752"/>
              <a:ext cx="64807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6" name="Grupa 135"/>
          <p:cNvGrpSpPr/>
          <p:nvPr/>
        </p:nvGrpSpPr>
        <p:grpSpPr>
          <a:xfrm>
            <a:off x="3275856" y="2132856"/>
            <a:ext cx="1296144" cy="369332"/>
            <a:chOff x="3275856" y="2132856"/>
            <a:chExt cx="1296144" cy="369332"/>
          </a:xfrm>
        </p:grpSpPr>
        <p:cxnSp>
          <p:nvCxnSpPr>
            <p:cNvPr id="128" name="Łącznik prosty 127"/>
            <p:cNvCxnSpPr/>
            <p:nvPr/>
          </p:nvCxnSpPr>
          <p:spPr>
            <a:xfrm>
              <a:off x="3275856" y="2348880"/>
              <a:ext cx="1296144" cy="0"/>
            </a:xfrm>
            <a:prstGeom prst="line">
              <a:avLst/>
            </a:prstGeom>
            <a:ln>
              <a:solidFill>
                <a:srgbClr val="17375E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PoleTekstowe 132"/>
            <p:cNvSpPr txBox="1"/>
            <p:nvPr/>
          </p:nvSpPr>
          <p:spPr>
            <a:xfrm>
              <a:off x="3491880" y="2132856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5" name="Grupa 134"/>
          <p:cNvGrpSpPr/>
          <p:nvPr/>
        </p:nvGrpSpPr>
        <p:grpSpPr>
          <a:xfrm>
            <a:off x="5436096" y="1052736"/>
            <a:ext cx="1080120" cy="576064"/>
            <a:chOff x="5436096" y="1052736"/>
            <a:chExt cx="1080120" cy="576064"/>
          </a:xfrm>
        </p:grpSpPr>
        <p:cxnSp>
          <p:nvCxnSpPr>
            <p:cNvPr id="115" name="Łącznik łamany 114"/>
            <p:cNvCxnSpPr/>
            <p:nvPr/>
          </p:nvCxnSpPr>
          <p:spPr>
            <a:xfrm rot="10800000">
              <a:off x="5436096" y="1052736"/>
              <a:ext cx="1080120" cy="5760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PoleTekstowe 133"/>
            <p:cNvSpPr txBox="1"/>
            <p:nvPr/>
          </p:nvSpPr>
          <p:spPr>
            <a:xfrm>
              <a:off x="5580112" y="1124744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6" name="Grupa 155"/>
          <p:cNvGrpSpPr/>
          <p:nvPr/>
        </p:nvGrpSpPr>
        <p:grpSpPr>
          <a:xfrm>
            <a:off x="1979712" y="4149080"/>
            <a:ext cx="1080120" cy="792088"/>
            <a:chOff x="1979712" y="908720"/>
            <a:chExt cx="1080120" cy="792088"/>
          </a:xfrm>
        </p:grpSpPr>
        <p:cxnSp>
          <p:nvCxnSpPr>
            <p:cNvPr id="157" name="Łącznik łamany 156"/>
            <p:cNvCxnSpPr/>
            <p:nvPr/>
          </p:nvCxnSpPr>
          <p:spPr>
            <a:xfrm>
              <a:off x="1979712" y="1124744"/>
              <a:ext cx="828092" cy="576064"/>
            </a:xfrm>
            <a:prstGeom prst="bentConnector2">
              <a:avLst/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PoleTekstowe 157"/>
            <p:cNvSpPr txBox="1"/>
            <p:nvPr/>
          </p:nvSpPr>
          <p:spPr>
            <a:xfrm>
              <a:off x="2051720" y="908720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Publish</a:t>
              </a:r>
            </a:p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as Open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9" name="Grupa 158"/>
          <p:cNvGrpSpPr/>
          <p:nvPr/>
        </p:nvGrpSpPr>
        <p:grpSpPr>
          <a:xfrm>
            <a:off x="3275856" y="5157192"/>
            <a:ext cx="1296144" cy="369332"/>
            <a:chOff x="3275856" y="2132856"/>
            <a:chExt cx="1296144" cy="369332"/>
          </a:xfrm>
        </p:grpSpPr>
        <p:cxnSp>
          <p:nvCxnSpPr>
            <p:cNvPr id="160" name="Łącznik prosty 159"/>
            <p:cNvCxnSpPr/>
            <p:nvPr/>
          </p:nvCxnSpPr>
          <p:spPr>
            <a:xfrm>
              <a:off x="3275856" y="2348880"/>
              <a:ext cx="1296144" cy="0"/>
            </a:xfrm>
            <a:prstGeom prst="line">
              <a:avLst/>
            </a:prstGeom>
            <a:ln>
              <a:solidFill>
                <a:srgbClr val="17375E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PoleTekstowe 160"/>
            <p:cNvSpPr txBox="1"/>
            <p:nvPr/>
          </p:nvSpPr>
          <p:spPr>
            <a:xfrm>
              <a:off x="3491880" y="2132856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9" name="Grupa 188"/>
          <p:cNvGrpSpPr/>
          <p:nvPr/>
        </p:nvGrpSpPr>
        <p:grpSpPr>
          <a:xfrm>
            <a:off x="5436096" y="1052736"/>
            <a:ext cx="1224136" cy="2880320"/>
            <a:chOff x="5436096" y="1052736"/>
            <a:chExt cx="1224136" cy="3960440"/>
          </a:xfrm>
        </p:grpSpPr>
        <p:cxnSp>
          <p:nvCxnSpPr>
            <p:cNvPr id="184" name="Łącznik łamany 183"/>
            <p:cNvCxnSpPr/>
            <p:nvPr/>
          </p:nvCxnSpPr>
          <p:spPr>
            <a:xfrm rot="10800000">
              <a:off x="5436096" y="1052736"/>
              <a:ext cx="1152128" cy="39604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PoleTekstowe 163"/>
            <p:cNvSpPr txBox="1"/>
            <p:nvPr/>
          </p:nvSpPr>
          <p:spPr>
            <a:xfrm>
              <a:off x="5652120" y="263691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05" name="Grupa 204"/>
          <p:cNvGrpSpPr/>
          <p:nvPr/>
        </p:nvGrpSpPr>
        <p:grpSpPr>
          <a:xfrm>
            <a:off x="5292080" y="3933056"/>
            <a:ext cx="1296144" cy="576064"/>
            <a:chOff x="5292080" y="3933056"/>
            <a:chExt cx="1296144" cy="576064"/>
          </a:xfrm>
        </p:grpSpPr>
        <p:cxnSp>
          <p:nvCxnSpPr>
            <p:cNvPr id="186" name="Łącznik łamany 185"/>
            <p:cNvCxnSpPr/>
            <p:nvPr/>
          </p:nvCxnSpPr>
          <p:spPr>
            <a:xfrm rot="10800000">
              <a:off x="5292080" y="3933056"/>
              <a:ext cx="1224136" cy="576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PoleTekstowe 187"/>
            <p:cNvSpPr txBox="1"/>
            <p:nvPr/>
          </p:nvSpPr>
          <p:spPr>
            <a:xfrm>
              <a:off x="5580112" y="407707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04" name="Grupa 203"/>
          <p:cNvGrpSpPr/>
          <p:nvPr/>
        </p:nvGrpSpPr>
        <p:grpSpPr>
          <a:xfrm>
            <a:off x="5724128" y="5157192"/>
            <a:ext cx="1224136" cy="369332"/>
            <a:chOff x="5724128" y="5157192"/>
            <a:chExt cx="1224136" cy="369332"/>
          </a:xfrm>
        </p:grpSpPr>
        <p:cxnSp>
          <p:nvCxnSpPr>
            <p:cNvPr id="199" name="Łącznik prosty 198"/>
            <p:cNvCxnSpPr/>
            <p:nvPr/>
          </p:nvCxnSpPr>
          <p:spPr>
            <a:xfrm flipH="1">
              <a:off x="5724128" y="5301208"/>
              <a:ext cx="792088" cy="0"/>
            </a:xfrm>
            <a:prstGeom prst="line">
              <a:avLst/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PoleTekstowe 195"/>
            <p:cNvSpPr txBox="1"/>
            <p:nvPr/>
          </p:nvSpPr>
          <p:spPr>
            <a:xfrm>
              <a:off x="5940152" y="515719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3203848" y="2780928"/>
            <a:ext cx="3312368" cy="3384376"/>
            <a:chOff x="3203848" y="2780928"/>
            <a:chExt cx="3312368" cy="3384376"/>
          </a:xfrm>
        </p:grpSpPr>
        <p:grpSp>
          <p:nvGrpSpPr>
            <p:cNvPr id="19" name="Grupa 18"/>
            <p:cNvGrpSpPr/>
            <p:nvPr/>
          </p:nvGrpSpPr>
          <p:grpSpPr>
            <a:xfrm>
              <a:off x="3347864" y="5661248"/>
              <a:ext cx="3168352" cy="504056"/>
              <a:chOff x="3203848" y="5661248"/>
              <a:chExt cx="3312368" cy="504056"/>
            </a:xfrm>
          </p:grpSpPr>
          <p:cxnSp>
            <p:nvCxnSpPr>
              <p:cNvPr id="82" name="Łącznik łamany 81"/>
              <p:cNvCxnSpPr/>
              <p:nvPr/>
            </p:nvCxnSpPr>
            <p:spPr>
              <a:xfrm rot="10800000">
                <a:off x="3203848" y="5661248"/>
                <a:ext cx="3312368" cy="504056"/>
              </a:xfrm>
              <a:prstGeom prst="bentConnector3">
                <a:avLst>
                  <a:gd name="adj1" fmla="val 59326"/>
                </a:avLst>
              </a:prstGeom>
              <a:ln>
                <a:solidFill>
                  <a:srgbClr val="008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PoleTekstowe 68"/>
              <p:cNvSpPr txBox="1"/>
              <p:nvPr/>
            </p:nvSpPr>
            <p:spPr>
              <a:xfrm>
                <a:off x="3995936" y="5733256"/>
                <a:ext cx="1224136" cy="36933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Register</a:t>
                </a:r>
              </a:p>
              <a:p>
                <a:r>
                  <a:rPr lang="en-GB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Discovered Data</a:t>
                </a:r>
                <a:endPara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86" name="Łącznik łamany 85"/>
            <p:cNvCxnSpPr/>
            <p:nvPr/>
          </p:nvCxnSpPr>
          <p:spPr>
            <a:xfrm rot="16200000" flipV="1">
              <a:off x="1871700" y="4113076"/>
              <a:ext cx="2880320" cy="21602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a 86"/>
          <p:cNvGrpSpPr/>
          <p:nvPr/>
        </p:nvGrpSpPr>
        <p:grpSpPr>
          <a:xfrm>
            <a:off x="1547664" y="1844824"/>
            <a:ext cx="864096" cy="432048"/>
            <a:chOff x="1547664" y="1844824"/>
            <a:chExt cx="864096" cy="432048"/>
          </a:xfrm>
        </p:grpSpPr>
        <p:cxnSp>
          <p:nvCxnSpPr>
            <p:cNvPr id="93" name="Łącznik prosty 92"/>
            <p:cNvCxnSpPr/>
            <p:nvPr/>
          </p:nvCxnSpPr>
          <p:spPr>
            <a:xfrm>
              <a:off x="1691680" y="2276872"/>
              <a:ext cx="576064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PoleTekstowe 97"/>
            <p:cNvSpPr txBox="1"/>
            <p:nvPr/>
          </p:nvSpPr>
          <p:spPr>
            <a:xfrm>
              <a:off x="1547664" y="1844824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3275856" y="1835532"/>
            <a:ext cx="3096344" cy="369332"/>
            <a:chOff x="3347864" y="1772816"/>
            <a:chExt cx="3024336" cy="369332"/>
          </a:xfrm>
        </p:grpSpPr>
        <p:cxnSp>
          <p:nvCxnSpPr>
            <p:cNvPr id="103" name="Łącznik prosty 102"/>
            <p:cNvCxnSpPr/>
            <p:nvPr/>
          </p:nvCxnSpPr>
          <p:spPr>
            <a:xfrm>
              <a:off x="3347864" y="1988840"/>
              <a:ext cx="3024336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PoleTekstowe 104"/>
            <p:cNvSpPr txBox="1"/>
            <p:nvPr/>
          </p:nvSpPr>
          <p:spPr>
            <a:xfrm>
              <a:off x="4355976" y="1772816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118" name="Grupa 117"/>
          <p:cNvGrpSpPr/>
          <p:nvPr/>
        </p:nvGrpSpPr>
        <p:grpSpPr>
          <a:xfrm>
            <a:off x="1547664" y="5229200"/>
            <a:ext cx="864096" cy="432048"/>
            <a:chOff x="1547664" y="1844824"/>
            <a:chExt cx="864096" cy="432048"/>
          </a:xfrm>
        </p:grpSpPr>
        <p:cxnSp>
          <p:nvCxnSpPr>
            <p:cNvPr id="119" name="Łącznik prosty 118"/>
            <p:cNvCxnSpPr/>
            <p:nvPr/>
          </p:nvCxnSpPr>
          <p:spPr>
            <a:xfrm>
              <a:off x="1691680" y="2276872"/>
              <a:ext cx="576064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PoleTekstowe 119"/>
            <p:cNvSpPr txBox="1"/>
            <p:nvPr/>
          </p:nvSpPr>
          <p:spPr>
            <a:xfrm>
              <a:off x="1547664" y="1844824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149" name="Grupa 148"/>
          <p:cNvGrpSpPr/>
          <p:nvPr/>
        </p:nvGrpSpPr>
        <p:grpSpPr>
          <a:xfrm>
            <a:off x="3275856" y="2564904"/>
            <a:ext cx="1296144" cy="1008112"/>
            <a:chOff x="3275856" y="2564904"/>
            <a:chExt cx="1296144" cy="1008112"/>
          </a:xfrm>
        </p:grpSpPr>
        <p:cxnSp>
          <p:nvCxnSpPr>
            <p:cNvPr id="129" name="Łącznik łamany 128"/>
            <p:cNvCxnSpPr/>
            <p:nvPr/>
          </p:nvCxnSpPr>
          <p:spPr>
            <a:xfrm>
              <a:off x="3275856" y="2564904"/>
              <a:ext cx="1296144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PoleTekstowe 146"/>
            <p:cNvSpPr txBox="1"/>
            <p:nvPr/>
          </p:nvSpPr>
          <p:spPr>
            <a:xfrm>
              <a:off x="3419872" y="2852936"/>
              <a:ext cx="115212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Migrate Data</a:t>
              </a:r>
            </a:p>
            <a:p>
              <a:r>
                <a:rPr lang="en-GB" sz="900" dirty="0" smtClean="0"/>
                <a:t>When </a:t>
              </a:r>
              <a:r>
                <a:rPr lang="en-GB" sz="900" dirty="0" err="1" smtClean="0"/>
                <a:t>Neccessary</a:t>
              </a:r>
              <a:r>
                <a:rPr lang="en-GB" sz="900" dirty="0" smtClean="0"/>
                <a:t>	</a:t>
              </a:r>
              <a:endParaRPr lang="en-GB" sz="900" dirty="0"/>
            </a:p>
          </p:txBody>
        </p:sp>
      </p:grpSp>
      <p:grpSp>
        <p:nvGrpSpPr>
          <p:cNvPr id="150" name="Grupa 149"/>
          <p:cNvGrpSpPr/>
          <p:nvPr/>
        </p:nvGrpSpPr>
        <p:grpSpPr>
          <a:xfrm>
            <a:off x="3275856" y="3789040"/>
            <a:ext cx="1296144" cy="1224136"/>
            <a:chOff x="3275856" y="3789040"/>
            <a:chExt cx="1296144" cy="1224136"/>
          </a:xfrm>
        </p:grpSpPr>
        <p:cxnSp>
          <p:nvCxnSpPr>
            <p:cNvPr id="139" name="Łącznik łamany 138"/>
            <p:cNvCxnSpPr/>
            <p:nvPr/>
          </p:nvCxnSpPr>
          <p:spPr>
            <a:xfrm flipV="1">
              <a:off x="3275856" y="3789040"/>
              <a:ext cx="1296144" cy="1224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PoleTekstowe 147"/>
            <p:cNvSpPr txBox="1"/>
            <p:nvPr/>
          </p:nvSpPr>
          <p:spPr>
            <a:xfrm>
              <a:off x="3419872" y="4005064"/>
              <a:ext cx="115212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Migrate Data</a:t>
              </a:r>
            </a:p>
            <a:p>
              <a:r>
                <a:rPr lang="en-GB" sz="900" dirty="0" smtClean="0"/>
                <a:t>When </a:t>
              </a:r>
              <a:r>
                <a:rPr lang="en-GB" sz="900" dirty="0" err="1" smtClean="0"/>
                <a:t>Neccessary</a:t>
              </a:r>
              <a:r>
                <a:rPr lang="en-GB" sz="900" dirty="0" smtClean="0"/>
                <a:t>	</a:t>
              </a:r>
              <a:endParaRPr lang="en-GB" sz="900" dirty="0"/>
            </a:p>
          </p:txBody>
        </p:sp>
      </p:grpSp>
      <p:grpSp>
        <p:nvGrpSpPr>
          <p:cNvPr id="167" name="Grupa 166"/>
          <p:cNvGrpSpPr/>
          <p:nvPr/>
        </p:nvGrpSpPr>
        <p:grpSpPr>
          <a:xfrm>
            <a:off x="2627784" y="2708920"/>
            <a:ext cx="884670" cy="2232248"/>
            <a:chOff x="2627784" y="2708920"/>
            <a:chExt cx="884670" cy="2232248"/>
          </a:xfrm>
        </p:grpSpPr>
        <p:cxnSp>
          <p:nvCxnSpPr>
            <p:cNvPr id="151" name="Łącznik łamany 150"/>
            <p:cNvCxnSpPr/>
            <p:nvPr/>
          </p:nvCxnSpPr>
          <p:spPr>
            <a:xfrm rot="5400000">
              <a:off x="1907704" y="3717032"/>
              <a:ext cx="2232248" cy="21602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PoleTekstowe 165"/>
            <p:cNvSpPr txBox="1"/>
            <p:nvPr/>
          </p:nvSpPr>
          <p:spPr>
            <a:xfrm>
              <a:off x="2627784" y="3356992"/>
              <a:ext cx="884670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39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Open Data Platform </a:t>
            </a:r>
            <a:r>
              <a:rPr lang="pl-PL" dirty="0" err="1" smtClean="0"/>
              <a:t>interfaces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18/05/16</a:t>
            </a:fld>
            <a:endParaRPr lang="nl-NL" dirty="0"/>
          </a:p>
        </p:txBody>
      </p:sp>
      <p:sp>
        <p:nvSpPr>
          <p:cNvPr id="24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pl-PL" dirty="0" smtClean="0"/>
              <a:t>EGI </a:t>
            </a:r>
            <a:r>
              <a:rPr lang="pl-PL" dirty="0" err="1" smtClean="0"/>
              <a:t>Community</a:t>
            </a:r>
            <a:r>
              <a:rPr lang="pl-PL" dirty="0" smtClean="0"/>
              <a:t> Forum, 2015    Bari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07504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9" name="PoleTekstowe 18"/>
          <p:cNvSpPr txBox="1"/>
          <p:nvPr/>
        </p:nvSpPr>
        <p:spPr>
          <a:xfrm>
            <a:off x="395537" y="1340768"/>
            <a:ext cx="78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oleTekstowe 19"/>
          <p:cNvSpPr txBox="1"/>
          <p:nvPr/>
        </p:nvSpPr>
        <p:spPr>
          <a:xfrm>
            <a:off x="251520" y="1988840"/>
            <a:ext cx="1224136" cy="289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Easy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management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sharing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Publication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data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items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collections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1619672" y="1196752"/>
            <a:ext cx="144016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2" name="PoleTekstowe 51"/>
          <p:cNvSpPr txBox="1"/>
          <p:nvPr/>
        </p:nvSpPr>
        <p:spPr>
          <a:xfrm>
            <a:off x="1907705" y="1340768"/>
            <a:ext cx="78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3131840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6" name="PoleTekstowe 55"/>
          <p:cNvSpPr txBox="1"/>
          <p:nvPr/>
        </p:nvSpPr>
        <p:spPr>
          <a:xfrm>
            <a:off x="3419873" y="1340768"/>
            <a:ext cx="78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CDMI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4644008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0" name="PoleTekstowe 59"/>
          <p:cNvSpPr txBox="1"/>
          <p:nvPr/>
        </p:nvSpPr>
        <p:spPr>
          <a:xfrm>
            <a:off x="4932040" y="1340768"/>
            <a:ext cx="86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POSIX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6156176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4" name="PoleTekstowe 63"/>
          <p:cNvSpPr txBox="1"/>
          <p:nvPr/>
        </p:nvSpPr>
        <p:spPr>
          <a:xfrm>
            <a:off x="6300192" y="1340768"/>
            <a:ext cx="1165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OAI-PMH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Prostokąt 66"/>
          <p:cNvSpPr/>
          <p:nvPr/>
        </p:nvSpPr>
        <p:spPr>
          <a:xfrm>
            <a:off x="7668345" y="1196752"/>
            <a:ext cx="1368152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8" name="PoleTekstowe 67"/>
          <p:cNvSpPr txBox="1"/>
          <p:nvPr/>
        </p:nvSpPr>
        <p:spPr>
          <a:xfrm>
            <a:off x="7870693" y="134076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PoleTekstowe 70"/>
          <p:cNvSpPr txBox="1"/>
          <p:nvPr/>
        </p:nvSpPr>
        <p:spPr>
          <a:xfrm>
            <a:off x="1763688" y="1988840"/>
            <a:ext cx="1112851" cy="2695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data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mgmt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portals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PoleTekstowe 71"/>
          <p:cNvSpPr txBox="1"/>
          <p:nvPr/>
        </p:nvSpPr>
        <p:spPr>
          <a:xfrm>
            <a:off x="3275856" y="1988840"/>
            <a:ext cx="1224136" cy="293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data management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operations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queries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with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future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management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73" name="PoleTekstowe 72"/>
          <p:cNvSpPr txBox="1"/>
          <p:nvPr/>
        </p:nvSpPr>
        <p:spPr>
          <a:xfrm>
            <a:off x="4788024" y="1988840"/>
            <a:ext cx="1152128" cy="198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Enable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mounting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spaces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filesystem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full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transfer</a:t>
            </a: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PoleTekstowe 73"/>
          <p:cNvSpPr txBox="1"/>
          <p:nvPr/>
        </p:nvSpPr>
        <p:spPr>
          <a:xfrm>
            <a:off x="6300192" y="1988840"/>
            <a:ext cx="1224136" cy="340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OAI Data Provider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Dublin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default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complex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registered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ODP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PoleTekstowe 74"/>
          <p:cNvSpPr txBox="1"/>
          <p:nvPr/>
        </p:nvSpPr>
        <p:spPr>
          <a:xfrm>
            <a:off x="7812360" y="1988840"/>
            <a:ext cx="1152128" cy="2221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download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open data from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URL’s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data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9" name="Łącznik prosty 78"/>
          <p:cNvCxnSpPr/>
          <p:nvPr/>
        </p:nvCxnSpPr>
        <p:spPr>
          <a:xfrm>
            <a:off x="107504" y="1916832"/>
            <a:ext cx="892899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Prostokąt 91"/>
          <p:cNvSpPr/>
          <p:nvPr/>
        </p:nvSpPr>
        <p:spPr>
          <a:xfrm>
            <a:off x="107504" y="5301208"/>
            <a:ext cx="8928992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0" name="Obraz 89" descr="oneprovi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17232"/>
            <a:ext cx="2677727" cy="477671"/>
          </a:xfrm>
          <a:prstGeom prst="rect">
            <a:avLst/>
          </a:prstGeom>
        </p:spPr>
      </p:pic>
      <p:sp>
        <p:nvSpPr>
          <p:cNvPr id="91" name="Tytuł 1"/>
          <p:cNvSpPr txBox="1">
            <a:spLocks/>
          </p:cNvSpPr>
          <p:nvPr/>
        </p:nvSpPr>
        <p:spPr>
          <a:xfrm>
            <a:off x="3779912" y="5301208"/>
            <a:ext cx="410445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pl-PL" dirty="0" smtClean="0">
                <a:solidFill>
                  <a:schemeClr val="tx1"/>
                </a:solidFill>
              </a:rPr>
              <a:t>Open Data Platform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0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rostokąt 128"/>
          <p:cNvSpPr/>
          <p:nvPr/>
        </p:nvSpPr>
        <p:spPr>
          <a:xfrm>
            <a:off x="6300192" y="1268760"/>
            <a:ext cx="936104" cy="648072"/>
          </a:xfrm>
          <a:prstGeom prst="rect">
            <a:avLst/>
          </a:prstGeom>
          <a:solidFill>
            <a:srgbClr val="6C9F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 Data Platform </a:t>
            </a:r>
            <a:r>
              <a:rPr lang="pl-PL" dirty="0" err="1" smtClean="0"/>
              <a:t>interactions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18/05/16</a:t>
            </a:fld>
            <a:endParaRPr lang="nl-N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leTekstowe 5"/>
          <p:cNvSpPr txBox="1"/>
          <p:nvPr/>
        </p:nvSpPr>
        <p:spPr>
          <a:xfrm>
            <a:off x="179512" y="165086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EGI User 1 (VO x)</a:t>
            </a:r>
            <a:endParaRPr lang="pl-PL" sz="10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1187624" y="16508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Anonymous</a:t>
            </a:r>
            <a:r>
              <a:rPr lang="pl-PL" sz="1000" dirty="0" smtClean="0"/>
              <a:t> </a:t>
            </a:r>
          </a:p>
          <a:p>
            <a:pPr algn="ctr"/>
            <a:r>
              <a:rPr lang="pl-PL" sz="1000" dirty="0" smtClean="0"/>
              <a:t>User </a:t>
            </a:r>
            <a:r>
              <a:rPr lang="pl-PL" sz="1000" dirty="0"/>
              <a:t>1</a:t>
            </a:r>
          </a:p>
        </p:txBody>
      </p:sp>
      <p:pic>
        <p:nvPicPr>
          <p:cNvPr id="16" name="Obraz 15" descr="use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9793"/>
            <a:ext cx="276738" cy="363971"/>
          </a:xfrm>
          <a:prstGeom prst="rect">
            <a:avLst/>
          </a:prstGeom>
        </p:spPr>
      </p:pic>
      <p:pic>
        <p:nvPicPr>
          <p:cNvPr id="17" name="Obraz 16" descr="user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79793"/>
            <a:ext cx="270722" cy="336899"/>
          </a:xfrm>
          <a:prstGeom prst="rect">
            <a:avLst/>
          </a:prstGeom>
        </p:spPr>
      </p:pic>
      <p:pic>
        <p:nvPicPr>
          <p:cNvPr id="18" name="Obraz 17" descr="user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09827" cy="362467"/>
          </a:xfrm>
          <a:prstGeom prst="rect">
            <a:avLst/>
          </a:prstGeom>
        </p:spPr>
      </p:pic>
      <p:sp>
        <p:nvSpPr>
          <p:cNvPr id="27" name="PoleTekstowe 26"/>
          <p:cNvSpPr txBox="1"/>
          <p:nvPr/>
        </p:nvSpPr>
        <p:spPr>
          <a:xfrm>
            <a:off x="2483768" y="16508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EGI User 2</a:t>
            </a:r>
          </a:p>
          <a:p>
            <a:pPr algn="ctr"/>
            <a:r>
              <a:rPr lang="pl-PL" sz="1000" dirty="0" smtClean="0"/>
              <a:t>(</a:t>
            </a:r>
            <a:r>
              <a:rPr lang="pl-PL" sz="1000" dirty="0" err="1"/>
              <a:t>O</a:t>
            </a:r>
            <a:r>
              <a:rPr lang="pl-PL" sz="1000" dirty="0" err="1" smtClean="0"/>
              <a:t>nedata</a:t>
            </a:r>
            <a:r>
              <a:rPr lang="pl-PL" sz="1000" dirty="0" smtClean="0"/>
              <a:t> </a:t>
            </a:r>
            <a:r>
              <a:rPr lang="pl-PL" sz="1000" dirty="0" err="1" smtClean="0"/>
              <a:t>space</a:t>
            </a:r>
            <a:r>
              <a:rPr lang="pl-PL" sz="1000" dirty="0" smtClean="0"/>
              <a:t>)</a:t>
            </a:r>
            <a:endParaRPr lang="pl-PL" sz="1000" dirty="0"/>
          </a:p>
        </p:txBody>
      </p:sp>
      <p:sp>
        <p:nvSpPr>
          <p:cNvPr id="54" name="PoleTekstowe 53"/>
          <p:cNvSpPr txBox="1"/>
          <p:nvPr/>
        </p:nvSpPr>
        <p:spPr>
          <a:xfrm>
            <a:off x="3707904" y="17008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Anonymous</a:t>
            </a:r>
            <a:r>
              <a:rPr lang="pl-PL" sz="1000" dirty="0" smtClean="0"/>
              <a:t> </a:t>
            </a:r>
          </a:p>
          <a:p>
            <a:pPr algn="ctr"/>
            <a:r>
              <a:rPr lang="pl-PL" sz="1000" dirty="0" smtClean="0"/>
              <a:t>User 2</a:t>
            </a:r>
            <a:endParaRPr lang="pl-PL" sz="1000" dirty="0"/>
          </a:p>
        </p:txBody>
      </p:sp>
      <p:pic>
        <p:nvPicPr>
          <p:cNvPr id="55" name="Obraz 54" descr="user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360040" cy="361388"/>
          </a:xfrm>
          <a:prstGeom prst="rect">
            <a:avLst/>
          </a:prstGeom>
        </p:spPr>
      </p:pic>
      <p:sp>
        <p:nvSpPr>
          <p:cNvPr id="63" name="PoleTekstowe 62"/>
          <p:cNvSpPr txBox="1"/>
          <p:nvPr/>
        </p:nvSpPr>
        <p:spPr>
          <a:xfrm>
            <a:off x="413013" y="3170094"/>
            <a:ext cx="64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</a:rPr>
              <a:t>Space Manager</a:t>
            </a:r>
          </a:p>
        </p:txBody>
      </p:sp>
      <p:sp>
        <p:nvSpPr>
          <p:cNvPr id="67" name="PoleTekstowe 66"/>
          <p:cNvSpPr txBox="1"/>
          <p:nvPr/>
        </p:nvSpPr>
        <p:spPr>
          <a:xfrm>
            <a:off x="6264188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</a:rPr>
              <a:t>DOI </a:t>
            </a:r>
            <a:r>
              <a:rPr lang="pl-PL" sz="900" dirty="0" err="1" smtClean="0">
                <a:solidFill>
                  <a:schemeClr val="bg1"/>
                </a:solidFill>
              </a:rPr>
              <a:t>Registrar</a:t>
            </a:r>
            <a:r>
              <a:rPr lang="pl-PL" sz="900" dirty="0" smtClean="0">
                <a:solidFill>
                  <a:schemeClr val="bg1"/>
                </a:solidFill>
              </a:rPr>
              <a:t> (</a:t>
            </a:r>
            <a:r>
              <a:rPr lang="pl-PL" sz="900" dirty="0" err="1" smtClean="0">
                <a:solidFill>
                  <a:schemeClr val="bg1"/>
                </a:solidFill>
              </a:rPr>
              <a:t>e.g</a:t>
            </a:r>
            <a:r>
              <a:rPr lang="pl-PL" sz="900" dirty="0" smtClean="0">
                <a:solidFill>
                  <a:schemeClr val="bg1"/>
                </a:solidFill>
              </a:rPr>
              <a:t>. </a:t>
            </a:r>
            <a:r>
              <a:rPr lang="pl-PL" sz="900" dirty="0" err="1" smtClean="0">
                <a:solidFill>
                  <a:schemeClr val="bg1"/>
                </a:solidFill>
              </a:rPr>
              <a:t>DataCite</a:t>
            </a:r>
            <a:r>
              <a:rPr lang="pl-PL" sz="900" dirty="0" smtClean="0">
                <a:solidFill>
                  <a:schemeClr val="bg1"/>
                </a:solidFill>
              </a:rPr>
              <a:t>)</a:t>
            </a:r>
            <a:endParaRPr lang="pl-PL" sz="900" dirty="0">
              <a:solidFill>
                <a:schemeClr val="bg1"/>
              </a:solidFill>
            </a:endParaRPr>
          </a:p>
        </p:txBody>
      </p:sp>
      <p:sp>
        <p:nvSpPr>
          <p:cNvPr id="68" name="Owal 67"/>
          <p:cNvSpPr/>
          <p:nvPr/>
        </p:nvSpPr>
        <p:spPr>
          <a:xfrm>
            <a:off x="7596336" y="1196752"/>
            <a:ext cx="792088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oleTekstowe 68"/>
          <p:cNvSpPr txBox="1"/>
          <p:nvPr/>
        </p:nvSpPr>
        <p:spPr>
          <a:xfrm>
            <a:off x="7488324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err="1" smtClean="0"/>
              <a:t>Community</a:t>
            </a:r>
            <a:r>
              <a:rPr lang="pl-PL" sz="900" dirty="0" smtClean="0"/>
              <a:t> Portal</a:t>
            </a:r>
            <a:endParaRPr lang="pl-PL" sz="900" dirty="0"/>
          </a:p>
        </p:txBody>
      </p:sp>
      <p:pic>
        <p:nvPicPr>
          <p:cNvPr id="70" name="Obraz 69" descr="oneprovid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1008112" cy="179834"/>
          </a:xfrm>
          <a:prstGeom prst="rect">
            <a:avLst/>
          </a:prstGeom>
        </p:spPr>
      </p:pic>
      <p:sp>
        <p:nvSpPr>
          <p:cNvPr id="71" name="Tytuł 1"/>
          <p:cNvSpPr txBox="1">
            <a:spLocks/>
          </p:cNvSpPr>
          <p:nvPr/>
        </p:nvSpPr>
        <p:spPr>
          <a:xfrm>
            <a:off x="107504" y="3861048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Open Data Platform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80" name="Tytuł 1"/>
          <p:cNvSpPr txBox="1">
            <a:spLocks/>
          </p:cNvSpPr>
          <p:nvPr/>
        </p:nvSpPr>
        <p:spPr>
          <a:xfrm>
            <a:off x="971600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1400" b="0" dirty="0" smtClean="0">
                <a:solidFill>
                  <a:srgbClr val="7F7F7F"/>
                </a:solidFill>
              </a:rPr>
              <a:t>Web GUI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82" name="Łącznik prosty 81"/>
          <p:cNvCxnSpPr>
            <a:stCxn id="80" idx="2"/>
          </p:cNvCxnSpPr>
          <p:nvPr/>
        </p:nvCxnSpPr>
        <p:spPr>
          <a:xfrm>
            <a:off x="1331640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łamany 87"/>
          <p:cNvCxnSpPr>
            <a:endCxn id="80" idx="1"/>
          </p:cNvCxnSpPr>
          <p:nvPr/>
        </p:nvCxnSpPr>
        <p:spPr>
          <a:xfrm rot="16200000" flipH="1">
            <a:off x="449542" y="2294874"/>
            <a:ext cx="756084" cy="288032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/>
          <p:nvPr/>
        </p:nvCxnSpPr>
        <p:spPr>
          <a:xfrm rot="5400000">
            <a:off x="1421650" y="2330878"/>
            <a:ext cx="756084" cy="216024"/>
          </a:xfrm>
          <a:prstGeom prst="bentConnector2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łamany 92"/>
          <p:cNvCxnSpPr>
            <a:endCxn id="80" idx="3"/>
          </p:cNvCxnSpPr>
          <p:nvPr/>
        </p:nvCxnSpPr>
        <p:spPr>
          <a:xfrm rot="10800000" flipV="1">
            <a:off x="1691680" y="2060848"/>
            <a:ext cx="1440160" cy="756084"/>
          </a:xfrm>
          <a:prstGeom prst="bentConnector3">
            <a:avLst>
              <a:gd name="adj1" fmla="val -343"/>
            </a:avLst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ytuł 1"/>
          <p:cNvSpPr txBox="1">
            <a:spLocks/>
          </p:cNvSpPr>
          <p:nvPr/>
        </p:nvSpPr>
        <p:spPr>
          <a:xfrm>
            <a:off x="3203848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POSIX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0" name="Łącznik prosty 99"/>
          <p:cNvCxnSpPr>
            <a:stCxn id="99" idx="2"/>
          </p:cNvCxnSpPr>
          <p:nvPr/>
        </p:nvCxnSpPr>
        <p:spPr>
          <a:xfrm>
            <a:off x="3563888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ytuł 1"/>
          <p:cNvSpPr txBox="1">
            <a:spLocks/>
          </p:cNvSpPr>
          <p:nvPr/>
        </p:nvSpPr>
        <p:spPr>
          <a:xfrm>
            <a:off x="4139952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HTTP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2" name="Łącznik prosty 101"/>
          <p:cNvCxnSpPr>
            <a:stCxn id="101" idx="2"/>
          </p:cNvCxnSpPr>
          <p:nvPr/>
        </p:nvCxnSpPr>
        <p:spPr>
          <a:xfrm>
            <a:off x="4499992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ytuł 1"/>
          <p:cNvSpPr txBox="1">
            <a:spLocks/>
          </p:cNvSpPr>
          <p:nvPr/>
        </p:nvSpPr>
        <p:spPr>
          <a:xfrm>
            <a:off x="5292080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OAI-PMH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4" name="Łącznik prosty 103"/>
          <p:cNvCxnSpPr>
            <a:stCxn id="103" idx="2"/>
          </p:cNvCxnSpPr>
          <p:nvPr/>
        </p:nvCxnSpPr>
        <p:spPr>
          <a:xfrm>
            <a:off x="5652120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ytuł 1"/>
          <p:cNvSpPr txBox="1">
            <a:spLocks/>
          </p:cNvSpPr>
          <p:nvPr/>
        </p:nvSpPr>
        <p:spPr>
          <a:xfrm>
            <a:off x="6876256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CDMI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6" name="Łącznik prosty 105"/>
          <p:cNvCxnSpPr>
            <a:stCxn id="105" idx="2"/>
          </p:cNvCxnSpPr>
          <p:nvPr/>
        </p:nvCxnSpPr>
        <p:spPr>
          <a:xfrm>
            <a:off x="7236296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ytuł 1"/>
          <p:cNvSpPr txBox="1">
            <a:spLocks/>
          </p:cNvSpPr>
          <p:nvPr/>
        </p:nvSpPr>
        <p:spPr>
          <a:xfrm>
            <a:off x="7740352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REST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8" name="Łącznik prosty 107"/>
          <p:cNvCxnSpPr>
            <a:stCxn id="107" idx="2"/>
          </p:cNvCxnSpPr>
          <p:nvPr/>
        </p:nvCxnSpPr>
        <p:spPr>
          <a:xfrm>
            <a:off x="8100392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łamany 108"/>
          <p:cNvCxnSpPr>
            <a:endCxn id="99" idx="0"/>
          </p:cNvCxnSpPr>
          <p:nvPr/>
        </p:nvCxnSpPr>
        <p:spPr>
          <a:xfrm rot="16200000" flipH="1">
            <a:off x="3095836" y="2240868"/>
            <a:ext cx="648072" cy="2880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112"/>
          <p:cNvCxnSpPr/>
          <p:nvPr/>
        </p:nvCxnSpPr>
        <p:spPr>
          <a:xfrm>
            <a:off x="5652120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114"/>
          <p:cNvCxnSpPr/>
          <p:nvPr/>
        </p:nvCxnSpPr>
        <p:spPr>
          <a:xfrm flipV="1">
            <a:off x="6732240" y="1988840"/>
            <a:ext cx="0" cy="1296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117"/>
          <p:cNvCxnSpPr/>
          <p:nvPr/>
        </p:nvCxnSpPr>
        <p:spPr>
          <a:xfrm>
            <a:off x="8100392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łamany 118"/>
          <p:cNvCxnSpPr>
            <a:endCxn id="105" idx="0"/>
          </p:cNvCxnSpPr>
          <p:nvPr/>
        </p:nvCxnSpPr>
        <p:spPr>
          <a:xfrm rot="5400000">
            <a:off x="7236296" y="2060848"/>
            <a:ext cx="648072" cy="64807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Łącznik prosty 132"/>
          <p:cNvCxnSpPr/>
          <p:nvPr/>
        </p:nvCxnSpPr>
        <p:spPr>
          <a:xfrm>
            <a:off x="4499992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ytuł 1"/>
          <p:cNvSpPr txBox="1">
            <a:spLocks/>
          </p:cNvSpPr>
          <p:nvPr/>
        </p:nvSpPr>
        <p:spPr>
          <a:xfrm>
            <a:off x="6372200" y="2204864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REST</a:t>
            </a:r>
            <a:endParaRPr lang="pl-PL" sz="1400" b="0" dirty="0">
              <a:solidFill>
                <a:srgbClr val="7F7F7F"/>
              </a:solidFill>
            </a:endParaRPr>
          </a:p>
        </p:txBody>
      </p:sp>
      <p:pic>
        <p:nvPicPr>
          <p:cNvPr id="151" name="Obraz 150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57192"/>
            <a:ext cx="360040" cy="436770"/>
          </a:xfrm>
          <a:prstGeom prst="rect">
            <a:avLst/>
          </a:prstGeom>
        </p:spPr>
      </p:pic>
      <p:pic>
        <p:nvPicPr>
          <p:cNvPr id="152" name="Obraz 151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157192"/>
            <a:ext cx="360040" cy="436770"/>
          </a:xfrm>
          <a:prstGeom prst="rect">
            <a:avLst/>
          </a:prstGeom>
        </p:spPr>
      </p:pic>
      <p:sp>
        <p:nvSpPr>
          <p:cNvPr id="153" name="Prostokąt 152"/>
          <p:cNvSpPr/>
          <p:nvPr/>
        </p:nvSpPr>
        <p:spPr>
          <a:xfrm>
            <a:off x="1075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4" name="Prostokąt 153"/>
          <p:cNvSpPr/>
          <p:nvPr/>
        </p:nvSpPr>
        <p:spPr>
          <a:xfrm>
            <a:off x="19077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5" name="Prostokąt 154"/>
          <p:cNvSpPr/>
          <p:nvPr/>
        </p:nvSpPr>
        <p:spPr>
          <a:xfrm>
            <a:off x="37079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6" name="Prostokąt 155"/>
          <p:cNvSpPr/>
          <p:nvPr/>
        </p:nvSpPr>
        <p:spPr>
          <a:xfrm>
            <a:off x="55081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7" name="Prostokąt 156"/>
          <p:cNvSpPr/>
          <p:nvPr/>
        </p:nvSpPr>
        <p:spPr>
          <a:xfrm>
            <a:off x="73083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158" name="Obraz 157" descr="b2safe-logo-websi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59" y="4509120"/>
            <a:ext cx="938505" cy="385687"/>
          </a:xfrm>
          <a:prstGeom prst="rect">
            <a:avLst/>
          </a:prstGeom>
        </p:spPr>
      </p:pic>
      <p:pic>
        <p:nvPicPr>
          <p:cNvPr id="159" name="Obraz 158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157192"/>
            <a:ext cx="360040" cy="436770"/>
          </a:xfrm>
          <a:prstGeom prst="rect">
            <a:avLst/>
          </a:prstGeom>
        </p:spPr>
      </p:pic>
      <p:pic>
        <p:nvPicPr>
          <p:cNvPr id="160" name="Obraz 159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57192"/>
            <a:ext cx="360040" cy="436770"/>
          </a:xfrm>
          <a:prstGeom prst="rect">
            <a:avLst/>
          </a:prstGeom>
        </p:spPr>
      </p:pic>
      <p:pic>
        <p:nvPicPr>
          <p:cNvPr id="161" name="Obraz 160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57192"/>
            <a:ext cx="360040" cy="436770"/>
          </a:xfrm>
          <a:prstGeom prst="rect">
            <a:avLst/>
          </a:prstGeom>
        </p:spPr>
      </p:pic>
      <p:pic>
        <p:nvPicPr>
          <p:cNvPr id="162" name="Obraz 161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57192"/>
            <a:ext cx="360040" cy="436770"/>
          </a:xfrm>
          <a:prstGeom prst="rect">
            <a:avLst/>
          </a:prstGeom>
        </p:spPr>
      </p:pic>
      <p:pic>
        <p:nvPicPr>
          <p:cNvPr id="163" name="Obraz 162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157192"/>
            <a:ext cx="360040" cy="436770"/>
          </a:xfrm>
          <a:prstGeom prst="rect">
            <a:avLst/>
          </a:prstGeom>
        </p:spPr>
      </p:pic>
      <p:pic>
        <p:nvPicPr>
          <p:cNvPr id="164" name="Obraz 163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57192"/>
            <a:ext cx="360040" cy="436770"/>
          </a:xfrm>
          <a:prstGeom prst="rect">
            <a:avLst/>
          </a:prstGeom>
        </p:spPr>
      </p:pic>
      <p:pic>
        <p:nvPicPr>
          <p:cNvPr id="165" name="Obraz 164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360040" cy="436770"/>
          </a:xfrm>
          <a:prstGeom prst="rect">
            <a:avLst/>
          </a:prstGeom>
        </p:spPr>
      </p:pic>
      <p:pic>
        <p:nvPicPr>
          <p:cNvPr id="166" name="Obraz 165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57192"/>
            <a:ext cx="360040" cy="436770"/>
          </a:xfrm>
          <a:prstGeom prst="rect">
            <a:avLst/>
          </a:prstGeom>
        </p:spPr>
      </p:pic>
      <p:pic>
        <p:nvPicPr>
          <p:cNvPr id="167" name="Obraz 166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57192"/>
            <a:ext cx="360040" cy="436770"/>
          </a:xfrm>
          <a:prstGeom prst="rect">
            <a:avLst/>
          </a:prstGeom>
        </p:spPr>
      </p:pic>
      <p:cxnSp>
        <p:nvCxnSpPr>
          <p:cNvPr id="168" name="Łącznik prosty 167"/>
          <p:cNvCxnSpPr/>
          <p:nvPr/>
        </p:nvCxnSpPr>
        <p:spPr>
          <a:xfrm>
            <a:off x="8100392" y="3861048"/>
            <a:ext cx="0" cy="432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ytuł 1"/>
          <p:cNvSpPr txBox="1">
            <a:spLocks/>
          </p:cNvSpPr>
          <p:nvPr/>
        </p:nvSpPr>
        <p:spPr>
          <a:xfrm>
            <a:off x="8172400" y="3861048"/>
            <a:ext cx="115212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Generatore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AIP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package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for abc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3" name="Tytuł 1"/>
          <p:cNvSpPr txBox="1">
            <a:spLocks/>
          </p:cNvSpPr>
          <p:nvPr/>
        </p:nvSpPr>
        <p:spPr>
          <a:xfrm>
            <a:off x="1075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1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4" name="Tytuł 1"/>
          <p:cNvSpPr txBox="1">
            <a:spLocks/>
          </p:cNvSpPr>
          <p:nvPr/>
        </p:nvSpPr>
        <p:spPr>
          <a:xfrm>
            <a:off x="19077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2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5" name="Tytuł 1"/>
          <p:cNvSpPr txBox="1">
            <a:spLocks/>
          </p:cNvSpPr>
          <p:nvPr/>
        </p:nvSpPr>
        <p:spPr>
          <a:xfrm>
            <a:off x="37079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3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6" name="Tytuł 1"/>
          <p:cNvSpPr txBox="1">
            <a:spLocks/>
          </p:cNvSpPr>
          <p:nvPr/>
        </p:nvSpPr>
        <p:spPr>
          <a:xfrm>
            <a:off x="55081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err="1" smtClean="0">
                <a:solidFill>
                  <a:schemeClr val="tx1"/>
                </a:solidFill>
              </a:rPr>
              <a:t>Cloud</a:t>
            </a:r>
            <a:r>
              <a:rPr lang="pl-PL" sz="900" b="0" dirty="0" smtClean="0">
                <a:solidFill>
                  <a:schemeClr val="tx1"/>
                </a:solidFill>
              </a:rPr>
              <a:t> </a:t>
            </a:r>
            <a:r>
              <a:rPr lang="pl-PL" sz="900" b="0" dirty="0" err="1" smtClean="0">
                <a:solidFill>
                  <a:schemeClr val="tx1"/>
                </a:solidFill>
              </a:rPr>
              <a:t>storage</a:t>
            </a:r>
            <a:r>
              <a:rPr lang="pl-PL" sz="900" b="0" dirty="0" smtClean="0">
                <a:solidFill>
                  <a:schemeClr val="tx1"/>
                </a:solidFill>
              </a:rPr>
              <a:t> 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7" name="Tytuł 1"/>
          <p:cNvSpPr txBox="1">
            <a:spLocks/>
          </p:cNvSpPr>
          <p:nvPr/>
        </p:nvSpPr>
        <p:spPr>
          <a:xfrm>
            <a:off x="73083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EUDAT</a:t>
            </a:r>
            <a:endParaRPr lang="pl-PL" sz="900" b="0" dirty="0">
              <a:solidFill>
                <a:schemeClr val="tx1"/>
              </a:solidFill>
            </a:endParaRPr>
          </a:p>
        </p:txBody>
      </p:sp>
      <p:pic>
        <p:nvPicPr>
          <p:cNvPr id="189" name="Obraz 188" descr="OpenAIREplus_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783215" cy="550488"/>
          </a:xfrm>
          <a:prstGeom prst="rect">
            <a:avLst/>
          </a:prstGeom>
        </p:spPr>
      </p:pic>
      <p:sp>
        <p:nvSpPr>
          <p:cNvPr id="83" name="Prostokąt 82"/>
          <p:cNvSpPr/>
          <p:nvPr/>
        </p:nvSpPr>
        <p:spPr>
          <a:xfrm>
            <a:off x="107504" y="3284984"/>
            <a:ext cx="892899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Tytuł 1"/>
          <p:cNvSpPr txBox="1">
            <a:spLocks/>
          </p:cNvSpPr>
          <p:nvPr/>
        </p:nvSpPr>
        <p:spPr>
          <a:xfrm>
            <a:off x="323528" y="3429000"/>
            <a:ext cx="1368152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Space Manager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Tytuł 1"/>
          <p:cNvSpPr txBox="1">
            <a:spLocks/>
          </p:cNvSpPr>
          <p:nvPr/>
        </p:nvSpPr>
        <p:spPr>
          <a:xfrm>
            <a:off x="1835696" y="3429000"/>
            <a:ext cx="1440160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Open Data Manager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Tytuł 1"/>
          <p:cNvSpPr txBox="1">
            <a:spLocks/>
          </p:cNvSpPr>
          <p:nvPr/>
        </p:nvSpPr>
        <p:spPr>
          <a:xfrm>
            <a:off x="3563888" y="3429000"/>
            <a:ext cx="1296144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Registry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ytuł 1"/>
          <p:cNvSpPr txBox="1">
            <a:spLocks/>
          </p:cNvSpPr>
          <p:nvPr/>
        </p:nvSpPr>
        <p:spPr>
          <a:xfrm>
            <a:off x="5076056" y="3429000"/>
            <a:ext cx="1224136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OAI-PMH Data</a:t>
            </a:r>
          </a:p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Provider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ytuł 1"/>
          <p:cNvSpPr txBox="1">
            <a:spLocks/>
          </p:cNvSpPr>
          <p:nvPr/>
        </p:nvSpPr>
        <p:spPr>
          <a:xfrm>
            <a:off x="6372200" y="3429000"/>
            <a:ext cx="1224136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dirty="0" err="1" smtClean="0">
                <a:solidFill>
                  <a:schemeClr val="bg1">
                    <a:lumMod val="50000"/>
                  </a:schemeClr>
                </a:solidFill>
              </a:rPr>
              <a:t>Authentication</a:t>
            </a: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900" dirty="0" err="1" smtClean="0">
                <a:solidFill>
                  <a:schemeClr val="bg1">
                    <a:lumMod val="50000"/>
                  </a:schemeClr>
                </a:solidFill>
              </a:rPr>
              <a:t>Authorization</a:t>
            </a: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ytuł 1"/>
          <p:cNvSpPr txBox="1">
            <a:spLocks/>
          </p:cNvSpPr>
          <p:nvPr/>
        </p:nvSpPr>
        <p:spPr>
          <a:xfrm>
            <a:off x="7668344" y="3429000"/>
            <a:ext cx="1008112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Long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Term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Retention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4" name="Łącznik prosty 173"/>
          <p:cNvCxnSpPr/>
          <p:nvPr/>
        </p:nvCxnSpPr>
        <p:spPr>
          <a:xfrm flipH="1">
            <a:off x="971600" y="3717032"/>
            <a:ext cx="129614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Łącznik prosty 175"/>
          <p:cNvCxnSpPr/>
          <p:nvPr/>
        </p:nvCxnSpPr>
        <p:spPr>
          <a:xfrm>
            <a:off x="2483768" y="3717032"/>
            <a:ext cx="0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Łącznik prosty 177"/>
          <p:cNvCxnSpPr/>
          <p:nvPr/>
        </p:nvCxnSpPr>
        <p:spPr>
          <a:xfrm>
            <a:off x="2627784" y="3717032"/>
            <a:ext cx="165618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Łącznik prosty 180"/>
          <p:cNvCxnSpPr/>
          <p:nvPr/>
        </p:nvCxnSpPr>
        <p:spPr>
          <a:xfrm>
            <a:off x="3059832" y="3717032"/>
            <a:ext cx="309634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02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 implementation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612" cy="4093915"/>
          </a:xfrm>
        </p:spPr>
        <p:txBody>
          <a:bodyPr/>
          <a:lstStyle/>
          <a:p>
            <a:r>
              <a:rPr lang="en-GB" sz="2800" dirty="0" smtClean="0"/>
              <a:t>Open Publish ACLs</a:t>
            </a:r>
          </a:p>
          <a:p>
            <a:r>
              <a:rPr lang="en-GB" sz="2800" dirty="0" smtClean="0"/>
              <a:t>Space snapshots</a:t>
            </a:r>
          </a:p>
          <a:p>
            <a:r>
              <a:rPr lang="en-GB" sz="2800" dirty="0" smtClean="0"/>
              <a:t>“Light” forking feature</a:t>
            </a:r>
          </a:p>
          <a:p>
            <a:r>
              <a:rPr lang="en-GB" sz="2800" dirty="0" smtClean="0"/>
              <a:t>Generation of DOI </a:t>
            </a:r>
          </a:p>
          <a:p>
            <a:r>
              <a:rPr lang="en-GB" sz="2800" dirty="0" smtClean="0"/>
              <a:t>Implementation of OAI-</a:t>
            </a:r>
            <a:r>
              <a:rPr lang="en-GB" sz="2800" dirty="0"/>
              <a:t>PMH interfaces </a:t>
            </a:r>
            <a:endParaRPr lang="en-GB" sz="2800" dirty="0" smtClean="0"/>
          </a:p>
          <a:p>
            <a:r>
              <a:rPr lang="en-GB" sz="2800" dirty="0" smtClean="0"/>
              <a:t>Generation of long term retention packages (e.g. AIP)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64031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EGI </a:t>
            </a:r>
            <a:r>
              <a:rPr lang="en-GB" dirty="0" err="1" smtClean="0"/>
              <a:t>DataHub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0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we start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Onedata</a:t>
            </a:r>
            <a:endParaRPr lang="en-GB" dirty="0"/>
          </a:p>
          <a:p>
            <a:pPr lvl="1"/>
            <a:r>
              <a:rPr lang="en-GB" dirty="0"/>
              <a:t>s</a:t>
            </a:r>
            <a:r>
              <a:rPr lang="en-GB" dirty="0" smtClean="0"/>
              <a:t>oftware stack for distributed data management platform developed externally to EGI</a:t>
            </a:r>
          </a:p>
          <a:p>
            <a:r>
              <a:rPr lang="en-GB" b="1" dirty="0" smtClean="0"/>
              <a:t>EGI </a:t>
            </a:r>
            <a:r>
              <a:rPr lang="en-GB" b="1" dirty="0" err="1" smtClean="0"/>
              <a:t>DataHub</a:t>
            </a:r>
            <a:endParaRPr lang="en-GB" dirty="0"/>
          </a:p>
          <a:p>
            <a:pPr lvl="1"/>
            <a:r>
              <a:rPr lang="en-GB" dirty="0" smtClean="0"/>
              <a:t>deployment of Onedata and ODP making existing large scale open data collection available in easy way for EGI </a:t>
            </a:r>
            <a:r>
              <a:rPr lang="en-GB" dirty="0" err="1" smtClean="0"/>
              <a:t>Fedcloud</a:t>
            </a:r>
            <a:r>
              <a:rPr lang="en-GB" dirty="0" smtClean="0"/>
              <a:t> users. </a:t>
            </a:r>
          </a:p>
          <a:p>
            <a:r>
              <a:rPr lang="en-GB" b="1" dirty="0"/>
              <a:t>EGI Open Data Platform (ODP)</a:t>
            </a:r>
            <a:endParaRPr lang="en-GB" dirty="0"/>
          </a:p>
          <a:p>
            <a:pPr lvl="1"/>
            <a:r>
              <a:rPr lang="en-GB" dirty="0"/>
              <a:t>extension to Onedata providing support for open data </a:t>
            </a:r>
            <a:r>
              <a:rPr lang="en-GB" dirty="0" smtClean="0"/>
              <a:t>scenarios</a:t>
            </a:r>
          </a:p>
          <a:p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93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</a:t>
            </a:r>
            <a:r>
              <a:rPr lang="en-GB" dirty="0" err="1" smtClean="0"/>
              <a:t>DataHub</a:t>
            </a:r>
            <a:r>
              <a:rPr lang="en-GB" dirty="0" smtClean="0"/>
              <a:t> Role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Unified access to </a:t>
            </a:r>
            <a:r>
              <a:rPr lang="en-US" sz="2400" i="1" dirty="0" smtClean="0"/>
              <a:t>reference</a:t>
            </a:r>
            <a:r>
              <a:rPr lang="en-US" sz="2400" dirty="0" smtClean="0"/>
              <a:t> scientific data of public interest. </a:t>
            </a:r>
          </a:p>
          <a:p>
            <a:r>
              <a:rPr lang="en-US" sz="2400" dirty="0" smtClean="0"/>
              <a:t>Host </a:t>
            </a:r>
            <a:r>
              <a:rPr lang="en-US" sz="2400" i="1" dirty="0" smtClean="0"/>
              <a:t>experimental </a:t>
            </a:r>
            <a:r>
              <a:rPr lang="en-US" sz="2400" dirty="0" smtClean="0"/>
              <a:t>or </a:t>
            </a:r>
            <a:r>
              <a:rPr lang="en-US" sz="2400" i="1" dirty="0" smtClean="0"/>
              <a:t>temporary </a:t>
            </a:r>
            <a:r>
              <a:rPr lang="en-US" sz="2400" dirty="0" smtClean="0"/>
              <a:t>scientific data and enable easy access to it by appropriate scientific applications. </a:t>
            </a:r>
          </a:p>
          <a:p>
            <a:r>
              <a:rPr lang="en-US" sz="2400" dirty="0" smtClean="0"/>
              <a:t>Distributed platform for managing replicas of publicly available data collection available on EGI Infrastructure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/>
              <a:t>Data here could mean datasets ­ a collection of data/files/</a:t>
            </a:r>
            <a:r>
              <a:rPr lang="en-US" sz="1800" dirty="0" err="1" smtClean="0"/>
              <a:t>filesets</a:t>
            </a:r>
            <a:r>
              <a:rPr lang="en-US" sz="1800" dirty="0" smtClean="0"/>
              <a:t> at a level of granularity considered useful to user communities. </a:t>
            </a:r>
          </a:p>
          <a:p>
            <a:endParaRPr lang="en-US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28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44" descr="cloud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80928"/>
            <a:ext cx="864096" cy="519069"/>
          </a:xfrm>
          <a:prstGeom prst="rect">
            <a:avLst/>
          </a:prstGeom>
        </p:spPr>
      </p:pic>
      <p:pic>
        <p:nvPicPr>
          <p:cNvPr id="20" name="Obraz 19" descr="web2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2244795" cy="144016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Landscape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6" name="Grupa 15"/>
          <p:cNvGrpSpPr/>
          <p:nvPr/>
        </p:nvGrpSpPr>
        <p:grpSpPr>
          <a:xfrm>
            <a:off x="323528" y="4293096"/>
            <a:ext cx="2376264" cy="1521460"/>
            <a:chOff x="323528" y="4293096"/>
            <a:chExt cx="2376264" cy="1521460"/>
          </a:xfrm>
          <a:effectLst/>
        </p:grpSpPr>
        <p:sp>
          <p:nvSpPr>
            <p:cNvPr id="13" name="Prostokąt 12"/>
            <p:cNvSpPr/>
            <p:nvPr/>
          </p:nvSpPr>
          <p:spPr>
            <a:xfrm>
              <a:off x="323528" y="4293096"/>
              <a:ext cx="2376264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oleTekstowe 14"/>
            <p:cNvSpPr txBox="1"/>
            <p:nvPr/>
          </p:nvSpPr>
          <p:spPr>
            <a:xfrm>
              <a:off x="395536" y="5445224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EGI Resource Centres</a:t>
              </a:r>
              <a:endParaRPr lang="en-GB" dirty="0"/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2987824" y="4293096"/>
            <a:ext cx="3024336" cy="1521460"/>
            <a:chOff x="3347864" y="4293096"/>
            <a:chExt cx="3024336" cy="1521460"/>
          </a:xfrm>
          <a:effectLst/>
        </p:grpSpPr>
        <p:sp>
          <p:nvSpPr>
            <p:cNvPr id="19" name="Prostokąt 18"/>
            <p:cNvSpPr/>
            <p:nvPr/>
          </p:nvSpPr>
          <p:spPr>
            <a:xfrm>
              <a:off x="3347864" y="4293096"/>
              <a:ext cx="3024336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oleTekstowe 17"/>
            <p:cNvSpPr txBox="1"/>
            <p:nvPr/>
          </p:nvSpPr>
          <p:spPr>
            <a:xfrm>
              <a:off x="3707904" y="5445224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EGI Resource Centres</a:t>
              </a:r>
              <a:endParaRPr lang="en-GB" dirty="0"/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6372200" y="4293096"/>
            <a:ext cx="2376264" cy="1521460"/>
            <a:chOff x="6372200" y="4293096"/>
            <a:chExt cx="2376264" cy="1521460"/>
          </a:xfrm>
          <a:effectLst/>
        </p:grpSpPr>
        <p:sp>
          <p:nvSpPr>
            <p:cNvPr id="22" name="Prostokąt 21"/>
            <p:cNvSpPr/>
            <p:nvPr/>
          </p:nvSpPr>
          <p:spPr>
            <a:xfrm>
              <a:off x="6372200" y="4293096"/>
              <a:ext cx="2376264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oleTekstowe 22"/>
            <p:cNvSpPr txBox="1"/>
            <p:nvPr/>
          </p:nvSpPr>
          <p:spPr>
            <a:xfrm>
              <a:off x="6516216" y="5445224"/>
              <a:ext cx="20882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Private Resources</a:t>
              </a:r>
              <a:endParaRPr lang="en-GB" dirty="0"/>
            </a:p>
          </p:txBody>
        </p:sp>
      </p:grpSp>
      <p:sp>
        <p:nvSpPr>
          <p:cNvPr id="28" name="PoleTekstowe 27"/>
          <p:cNvSpPr txBox="1"/>
          <p:nvPr/>
        </p:nvSpPr>
        <p:spPr>
          <a:xfrm>
            <a:off x="1691680" y="13407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Public Data </a:t>
            </a:r>
          </a:p>
          <a:p>
            <a:pPr algn="ctr"/>
            <a:r>
              <a:rPr lang="en-GB" sz="1400" dirty="0" smtClean="0"/>
              <a:t>Repository X</a:t>
            </a:r>
            <a:endParaRPr lang="en-GB" sz="1400" dirty="0"/>
          </a:p>
        </p:txBody>
      </p:sp>
      <p:sp>
        <p:nvSpPr>
          <p:cNvPr id="32" name="PoleTekstowe 31"/>
          <p:cNvSpPr txBox="1"/>
          <p:nvPr/>
        </p:nvSpPr>
        <p:spPr>
          <a:xfrm>
            <a:off x="4139952" y="14127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Public Data</a:t>
            </a:r>
          </a:p>
          <a:p>
            <a:pPr algn="ctr"/>
            <a:r>
              <a:rPr lang="en-GB" sz="1400" dirty="0" smtClean="0"/>
              <a:t>Repository Y</a:t>
            </a:r>
            <a:endParaRPr lang="en-GB" sz="1400" dirty="0"/>
          </a:p>
        </p:txBody>
      </p:sp>
      <p:grpSp>
        <p:nvGrpSpPr>
          <p:cNvPr id="36" name="Grupa 35"/>
          <p:cNvGrpSpPr/>
          <p:nvPr/>
        </p:nvGrpSpPr>
        <p:grpSpPr>
          <a:xfrm>
            <a:off x="5652120" y="2348880"/>
            <a:ext cx="3024336" cy="1593468"/>
            <a:chOff x="3347864" y="4293096"/>
            <a:chExt cx="3024336" cy="1521460"/>
          </a:xfrm>
          <a:effectLst/>
        </p:grpSpPr>
        <p:sp>
          <p:nvSpPr>
            <p:cNvPr id="40" name="Prostokąt 39"/>
            <p:cNvSpPr/>
            <p:nvPr/>
          </p:nvSpPr>
          <p:spPr>
            <a:xfrm>
              <a:off x="3347864" y="4293096"/>
              <a:ext cx="3024336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oleTekstowe 40"/>
            <p:cNvSpPr txBox="1"/>
            <p:nvPr/>
          </p:nvSpPr>
          <p:spPr>
            <a:xfrm>
              <a:off x="3707904" y="5445224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Public Clouds</a:t>
              </a:r>
              <a:endParaRPr lang="en-GB" dirty="0"/>
            </a:p>
          </p:txBody>
        </p:sp>
        <p:sp>
          <p:nvSpPr>
            <p:cNvPr id="60" name="PoleTekstowe 59"/>
            <p:cNvSpPr txBox="1"/>
            <p:nvPr/>
          </p:nvSpPr>
          <p:spPr>
            <a:xfrm>
              <a:off x="3491880" y="5002724"/>
              <a:ext cx="576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S3</a:t>
              </a:r>
              <a:endParaRPr lang="en-GB" sz="1200" dirty="0"/>
            </a:p>
          </p:txBody>
        </p:sp>
      </p:grpSp>
      <p:sp>
        <p:nvSpPr>
          <p:cNvPr id="42" name="PoleTekstowe 41"/>
          <p:cNvSpPr txBox="1"/>
          <p:nvPr/>
        </p:nvSpPr>
        <p:spPr>
          <a:xfrm>
            <a:off x="7884368" y="328498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3" name="Prostokąt 42"/>
          <p:cNvSpPr/>
          <p:nvPr/>
        </p:nvSpPr>
        <p:spPr>
          <a:xfrm>
            <a:off x="6732240" y="2852936"/>
            <a:ext cx="648072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AWS</a:t>
            </a:r>
            <a:endParaRPr lang="en-GB" sz="1600" dirty="0"/>
          </a:p>
        </p:txBody>
      </p:sp>
      <p:sp>
        <p:nvSpPr>
          <p:cNvPr id="52" name="PoleTekstowe 51"/>
          <p:cNvSpPr txBox="1"/>
          <p:nvPr/>
        </p:nvSpPr>
        <p:spPr>
          <a:xfrm>
            <a:off x="7524328" y="30689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Existing Replica</a:t>
            </a:r>
            <a:endParaRPr lang="en-GB" sz="1200" dirty="0"/>
          </a:p>
        </p:txBody>
      </p:sp>
      <p:cxnSp>
        <p:nvCxnSpPr>
          <p:cNvPr id="56" name="Łącznik prosty ze strzałką 55"/>
          <p:cNvCxnSpPr/>
          <p:nvPr/>
        </p:nvCxnSpPr>
        <p:spPr>
          <a:xfrm flipV="1">
            <a:off x="1187624" y="1340768"/>
            <a:ext cx="864096" cy="864096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 flipV="1">
            <a:off x="3563888" y="1484784"/>
            <a:ext cx="720080" cy="7920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5292080" y="1196752"/>
            <a:ext cx="2376264" cy="1368152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509821" y="2708920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Community Specific Data Discovery</a:t>
            </a:r>
          </a:p>
        </p:txBody>
      </p:sp>
      <p:pic>
        <p:nvPicPr>
          <p:cNvPr id="48" name="Obraz 47" descr="web2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2244795" cy="1440160"/>
          </a:xfrm>
          <a:prstGeom prst="rect">
            <a:avLst/>
          </a:prstGeom>
        </p:spPr>
      </p:pic>
      <p:sp>
        <p:nvSpPr>
          <p:cNvPr id="26" name="Prostokąt 25"/>
          <p:cNvSpPr/>
          <p:nvPr/>
        </p:nvSpPr>
        <p:spPr>
          <a:xfrm>
            <a:off x="3308763" y="2708920"/>
            <a:ext cx="1602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Community Specific Data Discovery</a:t>
            </a:r>
          </a:p>
        </p:txBody>
      </p:sp>
      <p:pic>
        <p:nvPicPr>
          <p:cNvPr id="35" name="Obraz 34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782975" cy="897260"/>
          </a:xfrm>
          <a:prstGeom prst="rect">
            <a:avLst/>
          </a:prstGeom>
        </p:spPr>
      </p:pic>
      <p:pic>
        <p:nvPicPr>
          <p:cNvPr id="55" name="Obraz 54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782975" cy="897260"/>
          </a:xfrm>
          <a:prstGeom prst="rect">
            <a:avLst/>
          </a:prstGeom>
        </p:spPr>
      </p:pic>
      <p:pic>
        <p:nvPicPr>
          <p:cNvPr id="59" name="Obraz 58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4904"/>
            <a:ext cx="439854" cy="504056"/>
          </a:xfrm>
          <a:prstGeom prst="rect">
            <a:avLst/>
          </a:prstGeom>
        </p:spPr>
      </p:pic>
      <p:pic>
        <p:nvPicPr>
          <p:cNvPr id="61" name="Obraz 60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564904"/>
            <a:ext cx="439854" cy="504056"/>
          </a:xfrm>
          <a:prstGeom prst="rect">
            <a:avLst/>
          </a:prstGeom>
        </p:spPr>
      </p:pic>
      <p:sp>
        <p:nvSpPr>
          <p:cNvPr id="65" name="PoleTekstowe 64"/>
          <p:cNvSpPr txBox="1"/>
          <p:nvPr/>
        </p:nvSpPr>
        <p:spPr>
          <a:xfrm>
            <a:off x="467544" y="5074732"/>
            <a:ext cx="6480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LUSTRE</a:t>
            </a:r>
            <a:endParaRPr lang="en-GB" sz="1200" dirty="0"/>
          </a:p>
        </p:txBody>
      </p:sp>
      <p:pic>
        <p:nvPicPr>
          <p:cNvPr id="66" name="Obraz 65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439854" cy="504056"/>
          </a:xfrm>
          <a:prstGeom prst="rect">
            <a:avLst/>
          </a:prstGeom>
        </p:spPr>
      </p:pic>
      <p:sp>
        <p:nvSpPr>
          <p:cNvPr id="67" name="PoleTekstowe 66"/>
          <p:cNvSpPr txBox="1"/>
          <p:nvPr/>
        </p:nvSpPr>
        <p:spPr>
          <a:xfrm>
            <a:off x="3203848" y="50747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S3</a:t>
            </a:r>
            <a:endParaRPr lang="en-GB" sz="1200" dirty="0"/>
          </a:p>
        </p:txBody>
      </p:sp>
      <p:pic>
        <p:nvPicPr>
          <p:cNvPr id="68" name="Obraz 67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439854" cy="504056"/>
          </a:xfrm>
          <a:prstGeom prst="rect">
            <a:avLst/>
          </a:prstGeom>
        </p:spPr>
      </p:pic>
      <p:sp>
        <p:nvSpPr>
          <p:cNvPr id="71" name="PoleTekstowe 70"/>
          <p:cNvSpPr txBox="1"/>
          <p:nvPr/>
        </p:nvSpPr>
        <p:spPr>
          <a:xfrm>
            <a:off x="5220072" y="50747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Ceph</a:t>
            </a:r>
            <a:endParaRPr lang="en-GB" sz="1200" dirty="0"/>
          </a:p>
        </p:txBody>
      </p:sp>
      <p:pic>
        <p:nvPicPr>
          <p:cNvPr id="72" name="Obraz 71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81128"/>
            <a:ext cx="439854" cy="504056"/>
          </a:xfrm>
          <a:prstGeom prst="rect">
            <a:avLst/>
          </a:prstGeom>
        </p:spPr>
      </p:pic>
      <p:sp>
        <p:nvSpPr>
          <p:cNvPr id="73" name="PoleTekstowe 72"/>
          <p:cNvSpPr txBox="1"/>
          <p:nvPr/>
        </p:nvSpPr>
        <p:spPr>
          <a:xfrm>
            <a:off x="7884368" y="50747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NFS</a:t>
            </a:r>
            <a:endParaRPr lang="en-GB" sz="1200" dirty="0"/>
          </a:p>
        </p:txBody>
      </p:sp>
      <p:pic>
        <p:nvPicPr>
          <p:cNvPr id="74" name="Obraz 73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581128"/>
            <a:ext cx="439854" cy="504056"/>
          </a:xfrm>
          <a:prstGeom prst="rect">
            <a:avLst/>
          </a:prstGeom>
        </p:spPr>
      </p:pic>
      <p:pic>
        <p:nvPicPr>
          <p:cNvPr id="75" name="Obraz 74" descr="cloud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53136"/>
            <a:ext cx="1078848" cy="648072"/>
          </a:xfrm>
          <a:prstGeom prst="rect">
            <a:avLst/>
          </a:prstGeom>
        </p:spPr>
      </p:pic>
      <p:sp>
        <p:nvSpPr>
          <p:cNvPr id="46" name="Prostokąt 45"/>
          <p:cNvSpPr/>
          <p:nvPr/>
        </p:nvSpPr>
        <p:spPr>
          <a:xfrm>
            <a:off x="6516216" y="4767535"/>
            <a:ext cx="13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err="1">
                <a:solidFill>
                  <a:srgbClr val="FFFFFF"/>
                </a:solidFill>
              </a:rPr>
              <a:t>Private</a:t>
            </a:r>
            <a:r>
              <a:rPr lang="pl-PL" sz="1200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pl-PL" sz="1200" dirty="0" err="1">
                <a:solidFill>
                  <a:srgbClr val="FFFFFF"/>
                </a:solidFill>
              </a:rPr>
              <a:t>Comp</a:t>
            </a:r>
            <a:r>
              <a:rPr lang="pl-PL" sz="1200" dirty="0">
                <a:solidFill>
                  <a:srgbClr val="FFFFFF"/>
                </a:solidFill>
              </a:rPr>
              <a:t>. </a:t>
            </a:r>
            <a:r>
              <a:rPr lang="pl-PL" sz="1200" dirty="0" err="1">
                <a:solidFill>
                  <a:srgbClr val="FFFFFF"/>
                </a:solidFill>
              </a:rPr>
              <a:t>Cloud</a:t>
            </a:r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51" name="Obraz 50" descr="cloud_egi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53136"/>
            <a:ext cx="1078849" cy="648072"/>
          </a:xfrm>
          <a:prstGeom prst="rect">
            <a:avLst/>
          </a:prstGeom>
        </p:spPr>
      </p:pic>
      <p:pic>
        <p:nvPicPr>
          <p:cNvPr id="77" name="Obraz 76" descr="cloud_egi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653136"/>
            <a:ext cx="107884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7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/>
          <a:lstStyle/>
          <a:p>
            <a:r>
              <a:rPr lang="en-GB" dirty="0" smtClean="0"/>
              <a:t>The Landscape Changed by </a:t>
            </a:r>
            <a:r>
              <a:rPr lang="en-GB" dirty="0" err="1" smtClean="0"/>
              <a:t>DataHub</a:t>
            </a:r>
            <a:endParaRPr lang="en-GB" dirty="0"/>
          </a:p>
        </p:txBody>
      </p:sp>
      <p:pic>
        <p:nvPicPr>
          <p:cNvPr id="11" name="Obraz 10" descr="Ensamble DaaS Layered Deploymen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/>
          <a:stretch/>
        </p:blipFill>
        <p:spPr>
          <a:xfrm>
            <a:off x="755576" y="1835770"/>
            <a:ext cx="9177635" cy="3681462"/>
          </a:xfrm>
          <a:prstGeom prst="rect">
            <a:avLst/>
          </a:prstGeom>
        </p:spPr>
      </p:pic>
      <p:pic>
        <p:nvPicPr>
          <p:cNvPr id="5" name="Obraz 4" descr="Ensamble DaaS Layered Deploymen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65"/>
          <a:stretch/>
        </p:blipFill>
        <p:spPr>
          <a:xfrm>
            <a:off x="80671" y="1778000"/>
            <a:ext cx="1034945" cy="37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DataHub</a:t>
            </a:r>
            <a:r>
              <a:rPr lang="en-GB" dirty="0" smtClean="0"/>
              <a:t> Processes / Use Cases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 err="1" smtClean="0"/>
              <a:t>EGI.eu</a:t>
            </a:r>
            <a:r>
              <a:rPr lang="en-GB" sz="2000" dirty="0" smtClean="0"/>
              <a:t> collects interest for data collections that should be available in </a:t>
            </a:r>
            <a:r>
              <a:rPr lang="en-GB" sz="2000" dirty="0" err="1" smtClean="0"/>
              <a:t>DataHub</a:t>
            </a:r>
            <a:endParaRPr lang="en-GB" sz="2000" dirty="0" smtClean="0"/>
          </a:p>
          <a:p>
            <a:r>
              <a:rPr lang="en-GB" sz="2000" dirty="0" err="1" smtClean="0"/>
              <a:t>EGI.eu</a:t>
            </a:r>
            <a:r>
              <a:rPr lang="en-GB" sz="2000" dirty="0" smtClean="0"/>
              <a:t> finds Resource Centres willing to support replica of the collections</a:t>
            </a:r>
          </a:p>
          <a:p>
            <a:r>
              <a:rPr lang="en-GB" sz="2000" dirty="0" err="1" smtClean="0"/>
              <a:t>EGI.eu</a:t>
            </a:r>
            <a:r>
              <a:rPr lang="en-GB" sz="2000" dirty="0" smtClean="0"/>
              <a:t> and Data Providers negotiate technical means of replication data collection to the Resource </a:t>
            </a:r>
            <a:r>
              <a:rPr lang="en-GB" sz="2000" dirty="0" err="1" smtClean="0"/>
              <a:t>Centers</a:t>
            </a:r>
            <a:endParaRPr lang="en-GB" sz="2000" dirty="0" smtClean="0"/>
          </a:p>
          <a:p>
            <a:r>
              <a:rPr lang="en-GB" sz="2000" dirty="0" smtClean="0"/>
              <a:t>Data Providers inform users about EGI replicas</a:t>
            </a:r>
          </a:p>
          <a:p>
            <a:r>
              <a:rPr lang="en-GB" sz="2000" dirty="0" smtClean="0"/>
              <a:t>Data Collections discoverable in </a:t>
            </a:r>
            <a:r>
              <a:rPr lang="en-GB" sz="2000" dirty="0" err="1" smtClean="0"/>
              <a:t>AppDB</a:t>
            </a:r>
            <a:endParaRPr lang="en-GB" sz="2000" dirty="0" smtClean="0"/>
          </a:p>
          <a:p>
            <a:r>
              <a:rPr lang="en-GB" sz="2000" dirty="0" smtClean="0"/>
              <a:t>Users “link” collections of their interest in personal data hub space trough Data Providers JS widget or </a:t>
            </a:r>
            <a:r>
              <a:rPr lang="en-GB" sz="2000" dirty="0" err="1" smtClean="0"/>
              <a:t>AppDB</a:t>
            </a:r>
            <a:endParaRPr lang="en-GB" sz="2000" dirty="0" smtClean="0"/>
          </a:p>
          <a:p>
            <a:r>
              <a:rPr lang="en-GB" sz="2000" dirty="0" smtClean="0"/>
              <a:t>Users can access data collections via POSIX virtual file system or HTTP requests on all EGI resources</a:t>
            </a:r>
          </a:p>
          <a:p>
            <a:r>
              <a:rPr lang="en-GB" sz="2000" dirty="0" smtClean="0"/>
              <a:t>Users can share their private resources in the same way as public collections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55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Data Widgets</a:t>
            </a:r>
            <a:endParaRPr lang="en-GB" dirty="0"/>
          </a:p>
        </p:txBody>
      </p:sp>
      <p:pic>
        <p:nvPicPr>
          <p:cNvPr id="5" name="Obraz 4" descr="Screen Shot 2016-04-07 at 11.23.2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14307" r="7923" b="22057"/>
          <a:stretch/>
        </p:blipFill>
        <p:spPr>
          <a:xfrm>
            <a:off x="75625" y="1340768"/>
            <a:ext cx="9044206" cy="453650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23928" y="4365104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1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Discovery Issues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300" dirty="0" err="1" smtClean="0"/>
              <a:t>DataHub</a:t>
            </a:r>
            <a:r>
              <a:rPr lang="en-GB" sz="2300" dirty="0" smtClean="0"/>
              <a:t> </a:t>
            </a:r>
            <a:r>
              <a:rPr lang="en-GB" sz="2300" b="1" dirty="0" smtClean="0"/>
              <a:t>is not</a:t>
            </a:r>
            <a:r>
              <a:rPr lang="en-GB" sz="2300" dirty="0" smtClean="0"/>
              <a:t> to replace community specific data discovery mechanism</a:t>
            </a:r>
          </a:p>
          <a:p>
            <a:r>
              <a:rPr lang="en-GB" sz="2300" dirty="0" err="1" smtClean="0"/>
              <a:t>DataHub</a:t>
            </a:r>
            <a:r>
              <a:rPr lang="en-GB" sz="2300" dirty="0" smtClean="0"/>
              <a:t> provides basic interface for access to metadata </a:t>
            </a:r>
          </a:p>
          <a:p>
            <a:r>
              <a:rPr lang="en-GB" sz="2300" dirty="0" err="1" smtClean="0"/>
              <a:t>DataHub</a:t>
            </a:r>
            <a:r>
              <a:rPr lang="en-GB" sz="2300" dirty="0" smtClean="0"/>
              <a:t> provides interface for building added value discovery services running on top of EGI Cloud</a:t>
            </a:r>
          </a:p>
          <a:p>
            <a:r>
              <a:rPr lang="en-GB" sz="2300" dirty="0" smtClean="0"/>
              <a:t>Ideally </a:t>
            </a:r>
            <a:r>
              <a:rPr lang="en-GB" sz="2300" dirty="0" err="1" smtClean="0"/>
              <a:t>DataHub</a:t>
            </a:r>
            <a:r>
              <a:rPr lang="en-GB" sz="2300" dirty="0" smtClean="0"/>
              <a:t> should be integrated with existing discovery webpages using JS widget to enable direct “linking” selected data to make it available on cloud resources</a:t>
            </a:r>
          </a:p>
          <a:p>
            <a:r>
              <a:rPr lang="en-GB" sz="2300" dirty="0" smtClean="0"/>
              <a:t>Data Collections available replicated to </a:t>
            </a:r>
            <a:r>
              <a:rPr lang="en-GB" sz="2300" dirty="0" err="1" smtClean="0"/>
              <a:t>DataHub</a:t>
            </a:r>
            <a:r>
              <a:rPr lang="en-GB" sz="2300" dirty="0" smtClean="0"/>
              <a:t> should be registered in EGI </a:t>
            </a:r>
            <a:r>
              <a:rPr lang="en-GB" sz="2300" dirty="0" err="1" smtClean="0"/>
              <a:t>AppDB</a:t>
            </a:r>
            <a:r>
              <a:rPr lang="en-GB" sz="2300" dirty="0" smtClean="0"/>
              <a:t>, but </a:t>
            </a:r>
            <a:r>
              <a:rPr lang="en-GB" sz="2300" dirty="0" err="1" smtClean="0"/>
              <a:t>AppDB</a:t>
            </a:r>
            <a:r>
              <a:rPr lang="en-GB" sz="2300" dirty="0" smtClean="0"/>
              <a:t> is not intended to be major data discovery portal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80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Nearest Future Work Plan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Onedata</a:t>
            </a:r>
          </a:p>
          <a:p>
            <a:pPr lvl="1"/>
            <a:r>
              <a:rPr lang="en-GB" sz="2000" dirty="0" smtClean="0"/>
              <a:t>New Features related to performance and </a:t>
            </a:r>
            <a:r>
              <a:rPr lang="en-GB" sz="2000" dirty="0" err="1" smtClean="0"/>
              <a:t>WebGUI</a:t>
            </a:r>
            <a:r>
              <a:rPr lang="en-GB" sz="2000" dirty="0" smtClean="0"/>
              <a:t> will be released before end of June</a:t>
            </a:r>
          </a:p>
          <a:p>
            <a:pPr lvl="1"/>
            <a:r>
              <a:rPr lang="en-GB" sz="2000" dirty="0" smtClean="0"/>
              <a:t>New storage drivers and protocol handlers coming</a:t>
            </a:r>
          </a:p>
          <a:p>
            <a:pPr lvl="1"/>
            <a:r>
              <a:rPr lang="en-GB" sz="2000" dirty="0"/>
              <a:t>Release 3.0 to be tested by EGI Resource </a:t>
            </a:r>
            <a:r>
              <a:rPr lang="en-GB" sz="2000" dirty="0" smtClean="0"/>
              <a:t>Centres</a:t>
            </a:r>
          </a:p>
          <a:p>
            <a:r>
              <a:rPr lang="en-GB" sz="2400" dirty="0" smtClean="0"/>
              <a:t>Open Data Platform</a:t>
            </a:r>
          </a:p>
          <a:p>
            <a:pPr lvl="1"/>
            <a:r>
              <a:rPr lang="en-GB" sz="2000" dirty="0" smtClean="0"/>
              <a:t>Release the firsts version</a:t>
            </a:r>
          </a:p>
          <a:p>
            <a:pPr lvl="1"/>
            <a:r>
              <a:rPr lang="en-GB" sz="2000" dirty="0" smtClean="0"/>
              <a:t>Select and integrate with early adopters</a:t>
            </a:r>
          </a:p>
          <a:p>
            <a:r>
              <a:rPr lang="en-GB" sz="2400" dirty="0"/>
              <a:t>EGI </a:t>
            </a:r>
            <a:r>
              <a:rPr lang="en-GB" sz="2400" dirty="0" err="1"/>
              <a:t>DataHub</a:t>
            </a:r>
            <a:endParaRPr lang="en-GB" sz="2400" dirty="0"/>
          </a:p>
          <a:p>
            <a:pPr lvl="1"/>
            <a:r>
              <a:rPr lang="en-GB" sz="2000" dirty="0"/>
              <a:t>Select data collections to be replicated to EGI</a:t>
            </a:r>
          </a:p>
          <a:p>
            <a:pPr lvl="1"/>
            <a:r>
              <a:rPr lang="en-GB" sz="2000" dirty="0"/>
              <a:t>Select Resource Centres ready to support  the open collections</a:t>
            </a:r>
          </a:p>
          <a:p>
            <a:pPr lvl="1"/>
            <a:r>
              <a:rPr lang="en-GB" sz="2000" dirty="0"/>
              <a:t>Integrate data discovery services with EGI </a:t>
            </a:r>
            <a:r>
              <a:rPr lang="en-GB" sz="2000" dirty="0" err="1"/>
              <a:t>DataHub</a:t>
            </a:r>
            <a:endParaRPr lang="en-GB" sz="2000" dirty="0"/>
          </a:p>
          <a:p>
            <a:pPr lvl="1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762802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For more information about release 3.0 go to http://</a:t>
            </a:r>
            <a:r>
              <a:rPr lang="en-GB" sz="2000" dirty="0" err="1" smtClean="0"/>
              <a:t>beta.onedata.org</a:t>
            </a:r>
            <a:endParaRPr lang="en-GB" sz="2000" dirty="0"/>
          </a:p>
        </p:txBody>
      </p:sp>
      <p:pic>
        <p:nvPicPr>
          <p:cNvPr id="4" name="Obraz 3" descr="Onedat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2466132" cy="4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Onedata Spaces</a:t>
            </a:r>
            <a:endParaRPr lang="en-GB" dirty="0"/>
          </a:p>
        </p:txBody>
      </p:sp>
      <p:sp>
        <p:nvSpPr>
          <p:cNvPr id="10" name="PoleTekstowe 9"/>
          <p:cNvSpPr txBox="1"/>
          <p:nvPr/>
        </p:nvSpPr>
        <p:spPr>
          <a:xfrm>
            <a:off x="1979712" y="179488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User 1</a:t>
            </a:r>
            <a:endParaRPr lang="pl-PL" sz="1000" dirty="0"/>
          </a:p>
        </p:txBody>
      </p:sp>
      <p:sp>
        <p:nvSpPr>
          <p:cNvPr id="32" name="PoleTekstowe 31"/>
          <p:cNvSpPr txBox="1"/>
          <p:nvPr/>
        </p:nvSpPr>
        <p:spPr>
          <a:xfrm>
            <a:off x="2987824" y="1794882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User 2</a:t>
            </a:r>
            <a:endParaRPr lang="pl-PL" sz="1000" dirty="0"/>
          </a:p>
        </p:txBody>
      </p:sp>
      <p:sp>
        <p:nvSpPr>
          <p:cNvPr id="33" name="PoleTekstowe 32"/>
          <p:cNvSpPr txBox="1"/>
          <p:nvPr/>
        </p:nvSpPr>
        <p:spPr>
          <a:xfrm>
            <a:off x="4355976" y="179488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User 3</a:t>
            </a:r>
            <a:endParaRPr lang="pl-PL" sz="1000" dirty="0"/>
          </a:p>
        </p:txBody>
      </p:sp>
      <p:sp>
        <p:nvSpPr>
          <p:cNvPr id="34" name="PoleTekstowe 33"/>
          <p:cNvSpPr txBox="1"/>
          <p:nvPr/>
        </p:nvSpPr>
        <p:spPr>
          <a:xfrm>
            <a:off x="5951207" y="1772816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Group</a:t>
            </a:r>
            <a:endParaRPr lang="pl-PL" sz="1000" dirty="0"/>
          </a:p>
        </p:txBody>
      </p:sp>
      <p:cxnSp>
        <p:nvCxnSpPr>
          <p:cNvPr id="36" name="Łącznik prosty ze strzałką 13"/>
          <p:cNvCxnSpPr>
            <a:endCxn id="32" idx="2"/>
          </p:cNvCxnSpPr>
          <p:nvPr/>
        </p:nvCxnSpPr>
        <p:spPr>
          <a:xfrm flipH="1" flipV="1">
            <a:off x="3419872" y="2041103"/>
            <a:ext cx="2304256" cy="52380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13"/>
          <p:cNvCxnSpPr>
            <a:endCxn id="32" idx="2"/>
          </p:cNvCxnSpPr>
          <p:nvPr/>
        </p:nvCxnSpPr>
        <p:spPr>
          <a:xfrm flipV="1">
            <a:off x="2555776" y="2041103"/>
            <a:ext cx="864096" cy="45179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13"/>
          <p:cNvCxnSpPr>
            <a:endCxn id="10" idx="2"/>
          </p:cNvCxnSpPr>
          <p:nvPr/>
        </p:nvCxnSpPr>
        <p:spPr>
          <a:xfrm flipV="1">
            <a:off x="2267744" y="2041103"/>
            <a:ext cx="180020" cy="24680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13"/>
          <p:cNvCxnSpPr>
            <a:endCxn id="33" idx="2"/>
          </p:cNvCxnSpPr>
          <p:nvPr/>
        </p:nvCxnSpPr>
        <p:spPr>
          <a:xfrm flipH="1" flipV="1">
            <a:off x="4824028" y="2041103"/>
            <a:ext cx="1044116" cy="379786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13"/>
          <p:cNvCxnSpPr/>
          <p:nvPr/>
        </p:nvCxnSpPr>
        <p:spPr>
          <a:xfrm flipV="1">
            <a:off x="6228184" y="2060848"/>
            <a:ext cx="216024" cy="28803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Obraz 47" descr="spac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37" y="2420888"/>
            <a:ext cx="718882" cy="453349"/>
          </a:xfrm>
          <a:prstGeom prst="rect">
            <a:avLst/>
          </a:prstGeom>
        </p:spPr>
      </p:pic>
      <p:pic>
        <p:nvPicPr>
          <p:cNvPr id="49" name="Obraz 48" descr="spac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1199"/>
            <a:ext cx="720080" cy="456388"/>
          </a:xfrm>
          <a:prstGeom prst="rect">
            <a:avLst/>
          </a:prstGeom>
        </p:spPr>
      </p:pic>
      <p:sp>
        <p:nvSpPr>
          <p:cNvPr id="51" name="PoleTekstowe 50"/>
          <p:cNvSpPr txBox="1"/>
          <p:nvPr/>
        </p:nvSpPr>
        <p:spPr>
          <a:xfrm>
            <a:off x="5076056" y="292494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 smtClean="0">
                <a:solidFill>
                  <a:srgbClr val="FF0000"/>
                </a:solidFill>
              </a:rPr>
              <a:t>Is</a:t>
            </a:r>
            <a:r>
              <a:rPr lang="pl-PL" sz="1200" dirty="0" smtClean="0">
                <a:solidFill>
                  <a:srgbClr val="FF0000"/>
                </a:solidFill>
              </a:rPr>
              <a:t> a </a:t>
            </a:r>
            <a:r>
              <a:rPr lang="pl-PL" sz="1200" dirty="0" err="1" smtClean="0">
                <a:solidFill>
                  <a:srgbClr val="FF0000"/>
                </a:solidFill>
              </a:rPr>
              <a:t>kind</a:t>
            </a:r>
            <a:r>
              <a:rPr lang="pl-PL" sz="1200" dirty="0" smtClean="0">
                <a:solidFill>
                  <a:srgbClr val="FF0000"/>
                </a:solidFill>
              </a:rPr>
              <a:t> of Virtual Directory with </a:t>
            </a:r>
            <a:r>
              <a:rPr lang="pl-PL" sz="1200" dirty="0" err="1" smtClean="0">
                <a:solidFill>
                  <a:srgbClr val="FF0000"/>
                </a:solidFill>
              </a:rPr>
              <a:t>metadata</a:t>
            </a:r>
            <a:endParaRPr lang="pl-PL" sz="1200" dirty="0">
              <a:solidFill>
                <a:srgbClr val="FF0000"/>
              </a:solidFill>
            </a:endParaRPr>
          </a:p>
        </p:txBody>
      </p:sp>
      <p:cxnSp>
        <p:nvCxnSpPr>
          <p:cNvPr id="52" name="Łącznik prosty ze strzałką 13"/>
          <p:cNvCxnSpPr/>
          <p:nvPr/>
        </p:nvCxnSpPr>
        <p:spPr>
          <a:xfrm flipH="1" flipV="1">
            <a:off x="6228184" y="3284984"/>
            <a:ext cx="1224136" cy="216024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13"/>
          <p:cNvCxnSpPr/>
          <p:nvPr/>
        </p:nvCxnSpPr>
        <p:spPr>
          <a:xfrm flipV="1">
            <a:off x="5436096" y="3284984"/>
            <a:ext cx="648072" cy="155050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13"/>
          <p:cNvCxnSpPr/>
          <p:nvPr/>
        </p:nvCxnSpPr>
        <p:spPr>
          <a:xfrm flipH="1" flipV="1">
            <a:off x="2123728" y="3284984"/>
            <a:ext cx="864096" cy="14401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13"/>
          <p:cNvCxnSpPr/>
          <p:nvPr/>
        </p:nvCxnSpPr>
        <p:spPr>
          <a:xfrm flipV="1">
            <a:off x="1619672" y="3284984"/>
            <a:ext cx="432048" cy="14401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PoleTekstowe 65"/>
          <p:cNvSpPr txBox="1"/>
          <p:nvPr/>
        </p:nvSpPr>
        <p:spPr>
          <a:xfrm>
            <a:off x="5076056" y="40050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sp>
        <p:nvSpPr>
          <p:cNvPr id="73" name="PoleTekstowe 72"/>
          <p:cNvSpPr txBox="1"/>
          <p:nvPr/>
        </p:nvSpPr>
        <p:spPr>
          <a:xfrm>
            <a:off x="683568" y="292494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 smtClean="0">
                <a:solidFill>
                  <a:srgbClr val="FF0000"/>
                </a:solidFill>
              </a:rPr>
              <a:t>Is</a:t>
            </a:r>
            <a:r>
              <a:rPr lang="pl-PL" sz="1200" dirty="0" smtClean="0">
                <a:solidFill>
                  <a:srgbClr val="FF0000"/>
                </a:solidFill>
              </a:rPr>
              <a:t> a </a:t>
            </a:r>
            <a:r>
              <a:rPr lang="pl-PL" sz="1200" dirty="0" err="1" smtClean="0">
                <a:solidFill>
                  <a:srgbClr val="FF0000"/>
                </a:solidFill>
              </a:rPr>
              <a:t>kind</a:t>
            </a:r>
            <a:r>
              <a:rPr lang="pl-PL" sz="1200" dirty="0" smtClean="0">
                <a:solidFill>
                  <a:srgbClr val="FF0000"/>
                </a:solidFill>
              </a:rPr>
              <a:t> of Virtual Directory with </a:t>
            </a:r>
            <a:r>
              <a:rPr lang="pl-PL" sz="1200" dirty="0" err="1" smtClean="0">
                <a:solidFill>
                  <a:srgbClr val="FF0000"/>
                </a:solidFill>
              </a:rPr>
              <a:t>metadata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74" name="PoleTekstowe 73"/>
          <p:cNvSpPr txBox="1"/>
          <p:nvPr/>
        </p:nvSpPr>
        <p:spPr>
          <a:xfrm>
            <a:off x="7380311" y="40050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sp>
        <p:nvSpPr>
          <p:cNvPr id="75" name="PoleTekstowe 74"/>
          <p:cNvSpPr txBox="1"/>
          <p:nvPr/>
        </p:nvSpPr>
        <p:spPr>
          <a:xfrm>
            <a:off x="2627784" y="400506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sp>
        <p:nvSpPr>
          <p:cNvPr id="76" name="PoleTekstowe 75"/>
          <p:cNvSpPr txBox="1"/>
          <p:nvPr/>
        </p:nvSpPr>
        <p:spPr>
          <a:xfrm>
            <a:off x="971600" y="400506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pic>
        <p:nvPicPr>
          <p:cNvPr id="89" name="Obraz 88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85184"/>
            <a:ext cx="294572" cy="357349"/>
          </a:xfrm>
          <a:prstGeom prst="rect">
            <a:avLst/>
          </a:prstGeom>
        </p:spPr>
      </p:pic>
      <p:pic>
        <p:nvPicPr>
          <p:cNvPr id="90" name="Obraz 89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085184"/>
            <a:ext cx="294572" cy="357349"/>
          </a:xfrm>
          <a:prstGeom prst="rect">
            <a:avLst/>
          </a:prstGeom>
        </p:spPr>
      </p:pic>
      <p:pic>
        <p:nvPicPr>
          <p:cNvPr id="91" name="Obraz 90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85184"/>
            <a:ext cx="294572" cy="357349"/>
          </a:xfrm>
          <a:prstGeom prst="rect">
            <a:avLst/>
          </a:prstGeom>
        </p:spPr>
      </p:pic>
      <p:cxnSp>
        <p:nvCxnSpPr>
          <p:cNvPr id="96" name="Łącznik prosty ze strzałką 13"/>
          <p:cNvCxnSpPr/>
          <p:nvPr/>
        </p:nvCxnSpPr>
        <p:spPr>
          <a:xfrm flipH="1" flipV="1">
            <a:off x="3275856" y="4509120"/>
            <a:ext cx="648072" cy="50405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3"/>
          <p:cNvCxnSpPr/>
          <p:nvPr/>
        </p:nvCxnSpPr>
        <p:spPr>
          <a:xfrm flipH="1" flipV="1">
            <a:off x="5724128" y="4509120"/>
            <a:ext cx="619774" cy="50405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PoleTekstowe 102"/>
          <p:cNvSpPr txBox="1"/>
          <p:nvPr/>
        </p:nvSpPr>
        <p:spPr>
          <a:xfrm>
            <a:off x="3491880" y="537321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Storage </a:t>
            </a:r>
          </a:p>
          <a:p>
            <a:pPr algn="ctr"/>
            <a:r>
              <a:rPr lang="pl-PL" sz="1000" dirty="0" err="1" smtClean="0"/>
              <a:t>LustreFS</a:t>
            </a:r>
            <a:endParaRPr lang="pl-PL" sz="1000" dirty="0"/>
          </a:p>
        </p:txBody>
      </p:sp>
      <p:sp>
        <p:nvSpPr>
          <p:cNvPr id="104" name="PoleTekstowe 103"/>
          <p:cNvSpPr txBox="1"/>
          <p:nvPr/>
        </p:nvSpPr>
        <p:spPr>
          <a:xfrm>
            <a:off x="5868144" y="5456257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 </a:t>
            </a:r>
            <a:r>
              <a:rPr lang="pl-PL" sz="1000" dirty="0" err="1" smtClean="0"/>
              <a:t>CephFS</a:t>
            </a:r>
            <a:endParaRPr lang="pl-PL" sz="1000" dirty="0"/>
          </a:p>
        </p:txBody>
      </p:sp>
      <p:pic>
        <p:nvPicPr>
          <p:cNvPr id="108" name="Obraz 107" descr="computers1.png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96217"/>
            <a:ext cx="491390" cy="451667"/>
          </a:xfrm>
          <a:prstGeom prst="rect">
            <a:avLst/>
          </a:prstGeom>
        </p:spPr>
      </p:pic>
      <p:pic>
        <p:nvPicPr>
          <p:cNvPr id="117" name="Obraz 116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12" y="5085184"/>
            <a:ext cx="294572" cy="357349"/>
          </a:xfrm>
          <a:prstGeom prst="rect">
            <a:avLst/>
          </a:prstGeom>
        </p:spPr>
      </p:pic>
      <p:cxnSp>
        <p:nvCxnSpPr>
          <p:cNvPr id="118" name="Łącznik prosty ze strzałką 13"/>
          <p:cNvCxnSpPr/>
          <p:nvPr/>
        </p:nvCxnSpPr>
        <p:spPr>
          <a:xfrm flipV="1">
            <a:off x="7884368" y="4509120"/>
            <a:ext cx="0" cy="432048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PoleTekstowe 118"/>
          <p:cNvSpPr txBox="1"/>
          <p:nvPr/>
        </p:nvSpPr>
        <p:spPr>
          <a:xfrm>
            <a:off x="7308304" y="544522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Amazon S3</a:t>
            </a:r>
            <a:endParaRPr lang="pl-PL" sz="1000" dirty="0"/>
          </a:p>
        </p:txBody>
      </p:sp>
      <p:cxnSp>
        <p:nvCxnSpPr>
          <p:cNvPr id="125" name="Łącznik prosty ze strzałką 13"/>
          <p:cNvCxnSpPr/>
          <p:nvPr/>
        </p:nvCxnSpPr>
        <p:spPr>
          <a:xfrm flipV="1">
            <a:off x="1547664" y="4509120"/>
            <a:ext cx="0" cy="432048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PoleTekstowe 125"/>
          <p:cNvSpPr txBox="1"/>
          <p:nvPr/>
        </p:nvSpPr>
        <p:spPr>
          <a:xfrm>
            <a:off x="3419872" y="306896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Each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Space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might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pl-PL" sz="1000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upported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by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providers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0" name="Łącznik prosty ze strzałką 13"/>
          <p:cNvCxnSpPr/>
          <p:nvPr/>
        </p:nvCxnSpPr>
        <p:spPr>
          <a:xfrm flipV="1">
            <a:off x="2987824" y="4509120"/>
            <a:ext cx="0" cy="504056"/>
          </a:xfrm>
          <a:prstGeom prst="straightConnector1">
            <a:avLst/>
          </a:prstGeom>
          <a:ln w="952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Łącznik prosty ze strzałką 13"/>
          <p:cNvCxnSpPr/>
          <p:nvPr/>
        </p:nvCxnSpPr>
        <p:spPr>
          <a:xfrm flipV="1">
            <a:off x="5436096" y="4509120"/>
            <a:ext cx="0" cy="504056"/>
          </a:xfrm>
          <a:prstGeom prst="straightConnector1">
            <a:avLst/>
          </a:prstGeom>
          <a:ln w="952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PoleTekstowe 134"/>
          <p:cNvSpPr txBox="1"/>
          <p:nvPr/>
        </p:nvSpPr>
        <p:spPr>
          <a:xfrm>
            <a:off x="899592" y="541618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Local</a:t>
            </a:r>
            <a:r>
              <a:rPr lang="pl-PL" sz="1000" dirty="0" smtClean="0"/>
              <a:t> Network Attached Storage </a:t>
            </a:r>
            <a:endParaRPr lang="pl-PL" sz="1000" dirty="0"/>
          </a:p>
        </p:txBody>
      </p:sp>
      <p:sp>
        <p:nvSpPr>
          <p:cNvPr id="136" name="Prostokąt 135"/>
          <p:cNvSpPr/>
          <p:nvPr/>
        </p:nvSpPr>
        <p:spPr>
          <a:xfrm>
            <a:off x="899592" y="3501008"/>
            <a:ext cx="1224136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7" name="Prostokąt 136"/>
          <p:cNvSpPr/>
          <p:nvPr/>
        </p:nvSpPr>
        <p:spPr>
          <a:xfrm>
            <a:off x="2555776" y="3501008"/>
            <a:ext cx="2016224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9" name="Prostokąt 138"/>
          <p:cNvSpPr/>
          <p:nvPr/>
        </p:nvSpPr>
        <p:spPr>
          <a:xfrm>
            <a:off x="5076056" y="3501008"/>
            <a:ext cx="1944216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2" name="Prostokąt 141"/>
          <p:cNvSpPr/>
          <p:nvPr/>
        </p:nvSpPr>
        <p:spPr>
          <a:xfrm>
            <a:off x="7308304" y="3501008"/>
            <a:ext cx="1224136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6" name="PoleTekstowe 145"/>
          <p:cNvSpPr txBox="1"/>
          <p:nvPr/>
        </p:nvSpPr>
        <p:spPr>
          <a:xfrm>
            <a:off x="1043608" y="5848235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Private Resources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47" name="PoleTekstowe 146"/>
          <p:cNvSpPr txBox="1"/>
          <p:nvPr/>
        </p:nvSpPr>
        <p:spPr>
          <a:xfrm>
            <a:off x="7452320" y="5848235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Private </a:t>
            </a:r>
            <a:r>
              <a:rPr lang="en-GB" sz="1000" dirty="0" smtClean="0">
                <a:solidFill>
                  <a:srgbClr val="FF0000"/>
                </a:solidFill>
              </a:rPr>
              <a:t>Resources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48" name="PoleTekstowe 147"/>
          <p:cNvSpPr txBox="1"/>
          <p:nvPr/>
        </p:nvSpPr>
        <p:spPr>
          <a:xfrm>
            <a:off x="5220072" y="5888305"/>
            <a:ext cx="15841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Active Repository </a:t>
            </a:r>
            <a:r>
              <a:rPr lang="en-GB" sz="1000" dirty="0" err="1" smtClean="0">
                <a:solidFill>
                  <a:srgbClr val="FF0000"/>
                </a:solidFill>
              </a:rPr>
              <a:t>Center</a:t>
            </a:r>
            <a:r>
              <a:rPr lang="en-GB" sz="1000" dirty="0" smtClean="0">
                <a:solidFill>
                  <a:srgbClr val="FF0000"/>
                </a:solidFill>
              </a:rPr>
              <a:t> 2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49" name="PoleTekstowe 148"/>
          <p:cNvSpPr txBox="1"/>
          <p:nvPr/>
        </p:nvSpPr>
        <p:spPr>
          <a:xfrm>
            <a:off x="2699792" y="5888305"/>
            <a:ext cx="15841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Active Repository </a:t>
            </a:r>
            <a:r>
              <a:rPr lang="en-GB" sz="1000" dirty="0" err="1" smtClean="0">
                <a:solidFill>
                  <a:srgbClr val="FF0000"/>
                </a:solidFill>
              </a:rPr>
              <a:t>Center</a:t>
            </a:r>
            <a:r>
              <a:rPr lang="en-GB" sz="1000" dirty="0" smtClean="0">
                <a:solidFill>
                  <a:srgbClr val="FF0000"/>
                </a:solidFill>
              </a:rPr>
              <a:t> 2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150" name="Łącznik prosty ze strzałką 13"/>
          <p:cNvCxnSpPr/>
          <p:nvPr/>
        </p:nvCxnSpPr>
        <p:spPr>
          <a:xfrm>
            <a:off x="3347864" y="5312241"/>
            <a:ext cx="504056" cy="0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Łącznik prosty ze strzałką 13"/>
          <p:cNvCxnSpPr/>
          <p:nvPr/>
        </p:nvCxnSpPr>
        <p:spPr>
          <a:xfrm>
            <a:off x="5796136" y="5312241"/>
            <a:ext cx="504056" cy="0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PoleTekstowe 155"/>
          <p:cNvSpPr txBox="1"/>
          <p:nvPr/>
        </p:nvSpPr>
        <p:spPr>
          <a:xfrm>
            <a:off x="3059832" y="5024209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/>
              <a:t>Direct Access</a:t>
            </a:r>
            <a:endParaRPr lang="pl-PL" sz="800" dirty="0"/>
          </a:p>
        </p:txBody>
      </p:sp>
      <p:sp>
        <p:nvSpPr>
          <p:cNvPr id="157" name="PoleTekstowe 156"/>
          <p:cNvSpPr txBox="1"/>
          <p:nvPr/>
        </p:nvSpPr>
        <p:spPr>
          <a:xfrm>
            <a:off x="5508104" y="5024209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/>
              <a:t>Direct Access</a:t>
            </a:r>
            <a:endParaRPr lang="pl-PL" sz="800" dirty="0"/>
          </a:p>
        </p:txBody>
      </p:sp>
      <p:pic>
        <p:nvPicPr>
          <p:cNvPr id="160" name="Obraz 159" descr="user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5817"/>
            <a:ext cx="276738" cy="363971"/>
          </a:xfrm>
          <a:prstGeom prst="rect">
            <a:avLst/>
          </a:prstGeom>
        </p:spPr>
      </p:pic>
      <p:pic>
        <p:nvPicPr>
          <p:cNvPr id="161" name="Obraz 160" descr="user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95817"/>
            <a:ext cx="270722" cy="336899"/>
          </a:xfrm>
          <a:prstGeom prst="rect">
            <a:avLst/>
          </a:prstGeom>
        </p:spPr>
      </p:pic>
      <p:pic>
        <p:nvPicPr>
          <p:cNvPr id="162" name="Obraz 161" descr="user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95817"/>
            <a:ext cx="309827" cy="362467"/>
          </a:xfrm>
          <a:prstGeom prst="rect">
            <a:avLst/>
          </a:prstGeom>
        </p:spPr>
      </p:pic>
      <p:pic>
        <p:nvPicPr>
          <p:cNvPr id="163" name="Obraz 162" descr="grou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803143" cy="457220"/>
          </a:xfrm>
          <a:prstGeom prst="rect">
            <a:avLst/>
          </a:prstGeom>
        </p:spPr>
      </p:pic>
      <p:cxnSp>
        <p:nvCxnSpPr>
          <p:cNvPr id="176" name="Łącznik prosty ze strzałką 175"/>
          <p:cNvCxnSpPr/>
          <p:nvPr/>
        </p:nvCxnSpPr>
        <p:spPr>
          <a:xfrm>
            <a:off x="1907704" y="3861048"/>
            <a:ext cx="792088" cy="0"/>
          </a:xfrm>
          <a:prstGeom prst="straightConnector1">
            <a:avLst/>
          </a:prstGeom>
          <a:ln>
            <a:solidFill>
              <a:srgbClr val="FB24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PoleTekstowe 176"/>
          <p:cNvSpPr txBox="1"/>
          <p:nvPr/>
        </p:nvSpPr>
        <p:spPr>
          <a:xfrm>
            <a:off x="2123728" y="364502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P2P</a:t>
            </a:r>
            <a:endParaRPr lang="en-GB" sz="1000" dirty="0"/>
          </a:p>
        </p:txBody>
      </p:sp>
      <p:cxnSp>
        <p:nvCxnSpPr>
          <p:cNvPr id="180" name="Łącznik prosty ze strzałką 179"/>
          <p:cNvCxnSpPr/>
          <p:nvPr/>
        </p:nvCxnSpPr>
        <p:spPr>
          <a:xfrm>
            <a:off x="6732240" y="3861048"/>
            <a:ext cx="792088" cy="0"/>
          </a:xfrm>
          <a:prstGeom prst="straightConnector1">
            <a:avLst/>
          </a:prstGeom>
          <a:ln>
            <a:solidFill>
              <a:srgbClr val="FB24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PoleTekstowe 180"/>
          <p:cNvSpPr txBox="1"/>
          <p:nvPr/>
        </p:nvSpPr>
        <p:spPr>
          <a:xfrm>
            <a:off x="6948264" y="364502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P2P</a:t>
            </a:r>
            <a:endParaRPr lang="en-GB" sz="1000" dirty="0"/>
          </a:p>
        </p:txBody>
      </p:sp>
      <p:pic>
        <p:nvPicPr>
          <p:cNvPr id="182" name="Obraz 181" descr="computers1.png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96217"/>
            <a:ext cx="491390" cy="451667"/>
          </a:xfrm>
          <a:prstGeom prst="rect">
            <a:avLst/>
          </a:prstGeom>
        </p:spPr>
      </p:pic>
      <p:pic>
        <p:nvPicPr>
          <p:cNvPr id="3" name="Obraz 2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438457" cy="438457"/>
          </a:xfrm>
          <a:prstGeom prst="rect">
            <a:avLst/>
          </a:prstGeom>
        </p:spPr>
      </p:pic>
      <p:pic>
        <p:nvPicPr>
          <p:cNvPr id="79" name="Obraz 78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73016"/>
            <a:ext cx="438457" cy="438457"/>
          </a:xfrm>
          <a:prstGeom prst="rect">
            <a:avLst/>
          </a:prstGeom>
        </p:spPr>
      </p:pic>
      <p:pic>
        <p:nvPicPr>
          <p:cNvPr id="80" name="Obraz 79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438457" cy="438457"/>
          </a:xfrm>
          <a:prstGeom prst="rect">
            <a:avLst/>
          </a:prstGeom>
        </p:spPr>
      </p:pic>
      <p:pic>
        <p:nvPicPr>
          <p:cNvPr id="81" name="Obraz 80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573016"/>
            <a:ext cx="438457" cy="438457"/>
          </a:xfrm>
          <a:prstGeom prst="rect">
            <a:avLst/>
          </a:prstGeom>
        </p:spPr>
      </p:pic>
      <p:sp>
        <p:nvSpPr>
          <p:cNvPr id="242" name="Prostokąt 241"/>
          <p:cNvSpPr/>
          <p:nvPr/>
        </p:nvSpPr>
        <p:spPr>
          <a:xfrm>
            <a:off x="0" y="3140968"/>
            <a:ext cx="9144000" cy="3240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4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56" grpId="0"/>
      <p:bldP spid="156" grpId="1"/>
      <p:bldP spid="157" grpId="0"/>
      <p:bldP spid="157" grpId="1"/>
      <p:bldP spid="177" grpId="0"/>
      <p:bldP spid="181" grpId="0"/>
      <p:bldP spid="2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5" name="Zaokrąglony prostokąt 4"/>
          <p:cNvSpPr/>
          <p:nvPr/>
        </p:nvSpPr>
        <p:spPr>
          <a:xfrm>
            <a:off x="6693993" y="3791062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" name="Zaokrąglony prostokąt 5"/>
          <p:cNvSpPr/>
          <p:nvPr/>
        </p:nvSpPr>
        <p:spPr>
          <a:xfrm>
            <a:off x="6693993" y="5499340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7" name="Zaokrąglony prostokąt 6"/>
          <p:cNvSpPr/>
          <p:nvPr/>
        </p:nvSpPr>
        <p:spPr>
          <a:xfrm>
            <a:off x="6693993" y="2881169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8" name="Zaokrąglony prostokąt 7"/>
          <p:cNvSpPr/>
          <p:nvPr/>
        </p:nvSpPr>
        <p:spPr>
          <a:xfrm>
            <a:off x="6693993" y="1235924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9" name="Zaokrąglony prostokąt 8"/>
          <p:cNvSpPr/>
          <p:nvPr/>
        </p:nvSpPr>
        <p:spPr>
          <a:xfrm>
            <a:off x="2541459" y="4493717"/>
            <a:ext cx="2616031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0" name="Zaokrąglony prostokąt 9"/>
          <p:cNvSpPr/>
          <p:nvPr/>
        </p:nvSpPr>
        <p:spPr>
          <a:xfrm>
            <a:off x="2411739" y="2056037"/>
            <a:ext cx="2616031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cxnSp>
        <p:nvCxnSpPr>
          <p:cNvPr id="11" name="Łącznik prosty ze strzałką 13"/>
          <p:cNvCxnSpPr/>
          <p:nvPr/>
        </p:nvCxnSpPr>
        <p:spPr>
          <a:xfrm flipV="1">
            <a:off x="5039111" y="1953977"/>
            <a:ext cx="1492330" cy="41733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nepro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24" y="2292985"/>
            <a:ext cx="2275824" cy="405977"/>
          </a:xfrm>
          <a:prstGeom prst="rect">
            <a:avLst/>
          </a:prstGeom>
        </p:spPr>
      </p:pic>
      <p:pic>
        <p:nvPicPr>
          <p:cNvPr id="13" name="Obraz 12" descr="onepro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4" y="4765259"/>
            <a:ext cx="2275824" cy="405977"/>
          </a:xfrm>
          <a:prstGeom prst="rect">
            <a:avLst/>
          </a:prstGeom>
        </p:spPr>
      </p:pic>
      <p:cxnSp>
        <p:nvCxnSpPr>
          <p:cNvPr id="14" name="Łącznik prosty ze strzałką 13"/>
          <p:cNvCxnSpPr/>
          <p:nvPr/>
        </p:nvCxnSpPr>
        <p:spPr>
          <a:xfrm flipV="1">
            <a:off x="1848504" y="2539923"/>
            <a:ext cx="1434625" cy="59226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3"/>
          <p:cNvCxnSpPr/>
          <p:nvPr/>
        </p:nvCxnSpPr>
        <p:spPr>
          <a:xfrm>
            <a:off x="1848504" y="3499285"/>
            <a:ext cx="1434625" cy="126591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3"/>
          <p:cNvCxnSpPr/>
          <p:nvPr/>
        </p:nvCxnSpPr>
        <p:spPr>
          <a:xfrm flipV="1">
            <a:off x="5039111" y="2540265"/>
            <a:ext cx="1492330" cy="1025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3"/>
          <p:cNvCxnSpPr/>
          <p:nvPr/>
        </p:nvCxnSpPr>
        <p:spPr>
          <a:xfrm>
            <a:off x="5039111" y="2711859"/>
            <a:ext cx="1492330" cy="51761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3"/>
          <p:cNvCxnSpPr/>
          <p:nvPr/>
        </p:nvCxnSpPr>
        <p:spPr>
          <a:xfrm flipV="1">
            <a:off x="5135221" y="4381960"/>
            <a:ext cx="1492330" cy="41733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3"/>
          <p:cNvCxnSpPr/>
          <p:nvPr/>
        </p:nvCxnSpPr>
        <p:spPr>
          <a:xfrm flipV="1">
            <a:off x="5135221" y="4968248"/>
            <a:ext cx="1492330" cy="1025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3"/>
          <p:cNvCxnSpPr/>
          <p:nvPr/>
        </p:nvCxnSpPr>
        <p:spPr>
          <a:xfrm>
            <a:off x="5135221" y="5139842"/>
            <a:ext cx="1492330" cy="51761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6754171" y="1319759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       </a:t>
            </a:r>
            <a:r>
              <a:rPr lang="pl-PL" dirty="0" err="1" smtClean="0">
                <a:solidFill>
                  <a:srgbClr val="000000"/>
                </a:solidFill>
                <a:latin typeface="Myriad Pro"/>
                <a:cs typeface="Myriad Pro"/>
              </a:rPr>
              <a:t>Oneclient</a:t>
            </a:r>
            <a:endParaRPr lang="pl-PL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754171" y="2138235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F7F7F"/>
                </a:solidFill>
              </a:rPr>
              <a:t>              HTTP GUI</a:t>
            </a:r>
          </a:p>
          <a:p>
            <a:r>
              <a:rPr lang="en-GB" dirty="0" smtClean="0">
                <a:solidFill>
                  <a:srgbClr val="7F7F7F"/>
                </a:solidFill>
              </a:rPr>
              <a:t>              REST</a:t>
            </a:r>
            <a:endParaRPr lang="en-GB" dirty="0">
              <a:solidFill>
                <a:srgbClr val="7F7F7F"/>
              </a:solidFill>
            </a:endParaRPr>
          </a:p>
        </p:txBody>
      </p:sp>
      <p:pic>
        <p:nvPicPr>
          <p:cNvPr id="23" name="Obraz 22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33" y="1591731"/>
            <a:ext cx="349568" cy="305546"/>
          </a:xfrm>
          <a:prstGeom prst="rect">
            <a:avLst/>
          </a:prstGeom>
        </p:spPr>
      </p:pic>
      <p:pic>
        <p:nvPicPr>
          <p:cNvPr id="24" name="Obraz 23" descr="we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03" y="2369549"/>
            <a:ext cx="325098" cy="329413"/>
          </a:xfrm>
          <a:prstGeom prst="rect">
            <a:avLst/>
          </a:prstGeom>
        </p:spPr>
      </p:pic>
      <p:sp>
        <p:nvSpPr>
          <p:cNvPr id="25" name="Prostokąt 24"/>
          <p:cNvSpPr/>
          <p:nvPr/>
        </p:nvSpPr>
        <p:spPr>
          <a:xfrm>
            <a:off x="6754171" y="2943699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Obraz 25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33" y="3204331"/>
            <a:ext cx="349568" cy="305546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6754171" y="3855873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6754171" y="4719709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F7F7F"/>
                </a:solidFill>
              </a:rPr>
              <a:t>              HTTP GUI</a:t>
            </a:r>
          </a:p>
          <a:p>
            <a:r>
              <a:rPr lang="en-GB" dirty="0" smtClean="0">
                <a:solidFill>
                  <a:srgbClr val="7F7F7F"/>
                </a:solidFill>
              </a:rPr>
              <a:t>             </a:t>
            </a:r>
            <a:r>
              <a:rPr lang="en-GB" dirty="0">
                <a:solidFill>
                  <a:srgbClr val="7F7F7F"/>
                </a:solidFill>
              </a:rPr>
              <a:t> </a:t>
            </a:r>
            <a:r>
              <a:rPr lang="en-GB" dirty="0" smtClean="0">
                <a:solidFill>
                  <a:srgbClr val="7F7F7F"/>
                </a:solidFill>
              </a:rPr>
              <a:t>REST</a:t>
            </a:r>
            <a:endParaRPr lang="en-GB" dirty="0">
              <a:solidFill>
                <a:srgbClr val="7F7F7F"/>
              </a:solidFill>
            </a:endParaRPr>
          </a:p>
        </p:txBody>
      </p:sp>
      <p:pic>
        <p:nvPicPr>
          <p:cNvPr id="29" name="Obraz 28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33" y="4116505"/>
            <a:ext cx="349568" cy="305546"/>
          </a:xfrm>
          <a:prstGeom prst="rect">
            <a:avLst/>
          </a:prstGeom>
        </p:spPr>
      </p:pic>
      <p:pic>
        <p:nvPicPr>
          <p:cNvPr id="30" name="Obraz 29" descr="we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03" y="4882983"/>
            <a:ext cx="325098" cy="329413"/>
          </a:xfrm>
          <a:prstGeom prst="rect">
            <a:avLst/>
          </a:prstGeom>
        </p:spPr>
      </p:pic>
      <p:sp>
        <p:nvSpPr>
          <p:cNvPr id="31" name="Prostokąt 30"/>
          <p:cNvSpPr/>
          <p:nvPr/>
        </p:nvSpPr>
        <p:spPr>
          <a:xfrm>
            <a:off x="6754171" y="5559193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Obraz 31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33" y="5797145"/>
            <a:ext cx="349568" cy="305546"/>
          </a:xfrm>
          <a:prstGeom prst="rect">
            <a:avLst/>
          </a:prstGeom>
        </p:spPr>
      </p:pic>
      <p:pic>
        <p:nvPicPr>
          <p:cNvPr id="33" name="Obraz 32" descr="onezone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014" y="3466738"/>
            <a:ext cx="1871913" cy="1871913"/>
          </a:xfrm>
          <a:prstGeom prst="rect">
            <a:avLst/>
          </a:prstGeom>
        </p:spPr>
      </p:pic>
      <p:sp>
        <p:nvSpPr>
          <p:cNvPr id="34" name="Zaokrąglony prostokąt 33"/>
          <p:cNvSpPr/>
          <p:nvPr/>
        </p:nvSpPr>
        <p:spPr>
          <a:xfrm>
            <a:off x="179512" y="2924944"/>
            <a:ext cx="1668992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rgbClr val="000000"/>
                </a:solidFill>
                <a:latin typeface="Myriad Pro"/>
                <a:cs typeface="Myriad Pro"/>
              </a:rPr>
              <a:t>Onezone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4557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possible environment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Obraz 4" descr="onezone-atlas-calibrate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842" y="1076884"/>
            <a:ext cx="12188825" cy="5694289"/>
          </a:xfrm>
          <a:prstGeom prst="rect">
            <a:avLst/>
          </a:prstGeom>
        </p:spPr>
      </p:pic>
      <p:sp>
        <p:nvSpPr>
          <p:cNvPr id="8" name="Zaokrąglony prostokąt 7"/>
          <p:cNvSpPr/>
          <p:nvPr/>
        </p:nvSpPr>
        <p:spPr>
          <a:xfrm>
            <a:off x="223091" y="1484784"/>
            <a:ext cx="2990699" cy="2349579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>
              <a:solidFill>
                <a:srgbClr val="330B3A"/>
              </a:solidFill>
              <a:latin typeface="Titillium WebBold"/>
              <a:cs typeface="Titillium WebBold"/>
            </a:endParaRPr>
          </a:p>
        </p:txBody>
      </p:sp>
      <p:pic>
        <p:nvPicPr>
          <p:cNvPr id="9" name="Obraz 8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34" y="1680330"/>
            <a:ext cx="392763" cy="357349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065802" y="1975500"/>
            <a:ext cx="1283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/>
              <a:t>Amazon S3</a:t>
            </a:r>
            <a:endParaRPr lang="pl-PL" sz="1200" dirty="0"/>
          </a:p>
        </p:txBody>
      </p:sp>
      <p:sp>
        <p:nvSpPr>
          <p:cNvPr id="11" name="Prostokąt 10"/>
          <p:cNvSpPr/>
          <p:nvPr/>
        </p:nvSpPr>
        <p:spPr>
          <a:xfrm>
            <a:off x="966826" y="3485219"/>
            <a:ext cx="15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smtClean="0"/>
              <a:t>DNS: p-</a:t>
            </a:r>
            <a:r>
              <a:rPr lang="pl-PL" sz="1400" dirty="0" err="1" smtClean="0"/>
              <a:t>aws</a:t>
            </a:r>
            <a:r>
              <a:rPr lang="pl-PL" sz="1400" dirty="0" smtClean="0"/>
              <a:t>-</a:t>
            </a:r>
            <a:r>
              <a:rPr lang="pl-PL" sz="1400" dirty="0" err="1" smtClean="0"/>
              <a:t>useast</a:t>
            </a:r>
            <a:endParaRPr lang="pl-PL" sz="1400" dirty="0"/>
          </a:p>
        </p:txBody>
      </p:sp>
      <p:sp>
        <p:nvSpPr>
          <p:cNvPr id="12" name="Zaokrąglony prostokąt 11"/>
          <p:cNvSpPr/>
          <p:nvPr/>
        </p:nvSpPr>
        <p:spPr>
          <a:xfrm>
            <a:off x="4499992" y="1484784"/>
            <a:ext cx="5128658" cy="2592833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>
              <a:solidFill>
                <a:srgbClr val="330B3A"/>
              </a:solidFill>
              <a:latin typeface="Titillium WebBold"/>
              <a:cs typeface="Titillium WebBold"/>
            </a:endParaRPr>
          </a:p>
        </p:txBody>
      </p:sp>
      <p:sp>
        <p:nvSpPr>
          <p:cNvPr id="13" name="Owal 12"/>
          <p:cNvSpPr/>
          <p:nvPr/>
        </p:nvSpPr>
        <p:spPr>
          <a:xfrm>
            <a:off x="4055173" y="1729962"/>
            <a:ext cx="889637" cy="889637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800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</a:rPr>
              <a:t>INFN </a:t>
            </a:r>
            <a:r>
              <a:rPr lang="pl-PL" sz="800" dirty="0" err="1" smtClean="0">
                <a:solidFill>
                  <a:schemeClr val="bg1">
                    <a:lumMod val="50000"/>
                  </a:schemeClr>
                </a:solidFill>
              </a:rPr>
              <a:t>Italy</a:t>
            </a:r>
            <a:endParaRPr lang="pl-P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Obraz 13" descr="p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13" y="1859005"/>
            <a:ext cx="396484" cy="396484"/>
          </a:xfrm>
          <a:prstGeom prst="rect">
            <a:avLst/>
          </a:prstGeom>
        </p:spPr>
      </p:pic>
      <p:sp>
        <p:nvSpPr>
          <p:cNvPr id="15" name="Zaokrąglony prostokąt 14"/>
          <p:cNvSpPr/>
          <p:nvPr/>
        </p:nvSpPr>
        <p:spPr>
          <a:xfrm>
            <a:off x="386134" y="2472063"/>
            <a:ext cx="2691798" cy="9990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sp>
        <p:nvSpPr>
          <p:cNvPr id="16" name="Zaokrąglony prostokąt 15"/>
          <p:cNvSpPr/>
          <p:nvPr/>
        </p:nvSpPr>
        <p:spPr>
          <a:xfrm>
            <a:off x="510180" y="2597084"/>
            <a:ext cx="1001186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r>
              <a:rPr lang="en-GB" sz="12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Myriad Pro"/>
                <a:cs typeface="Myriad Pro"/>
              </a:rPr>
              <a:t>Oneclient</a:t>
            </a:r>
            <a:endParaRPr lang="en-GB" sz="1200" b="1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17" name="Zaokrąglony prostokąt 16"/>
          <p:cNvSpPr/>
          <p:nvPr/>
        </p:nvSpPr>
        <p:spPr>
          <a:xfrm>
            <a:off x="1803050" y="2597084"/>
            <a:ext cx="1152215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endParaRPr lang="en-GB" sz="12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ctr"/>
            <a:endParaRPr lang="en-GB" sz="1200" b="1" dirty="0">
              <a:solidFill>
                <a:srgbClr val="330B3A"/>
              </a:solidFill>
              <a:latin typeface="Myriad Pro"/>
              <a:cs typeface="Myriad Pro"/>
            </a:endParaRPr>
          </a:p>
        </p:txBody>
      </p:sp>
      <p:pic>
        <p:nvPicPr>
          <p:cNvPr id="18" name="Obraz 17" descr="oneprovi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27" y="3030414"/>
            <a:ext cx="929662" cy="165840"/>
          </a:xfrm>
          <a:prstGeom prst="rect">
            <a:avLst/>
          </a:prstGeom>
        </p:spPr>
      </p:pic>
      <p:grpSp>
        <p:nvGrpSpPr>
          <p:cNvPr id="19" name="Grupa 18"/>
          <p:cNvGrpSpPr/>
          <p:nvPr/>
        </p:nvGrpSpPr>
        <p:grpSpPr>
          <a:xfrm>
            <a:off x="-223775" y="1776852"/>
            <a:ext cx="889637" cy="889637"/>
            <a:chOff x="1301726" y="1155382"/>
            <a:chExt cx="967966" cy="967966"/>
          </a:xfrm>
        </p:grpSpPr>
        <p:sp>
          <p:nvSpPr>
            <p:cNvPr id="20" name="Owal 19"/>
            <p:cNvSpPr/>
            <p:nvPr/>
          </p:nvSpPr>
          <p:spPr>
            <a:xfrm>
              <a:off x="1301726" y="1155382"/>
              <a:ext cx="967966" cy="96796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DD26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sz="10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pl-PL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pl-PL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pl-PL" sz="900" dirty="0" smtClean="0">
                  <a:solidFill>
                    <a:schemeClr val="bg1">
                      <a:lumMod val="50000"/>
                    </a:schemeClr>
                  </a:solidFill>
                </a:rPr>
                <a:t>AWS USA</a:t>
              </a:r>
              <a:endParaRPr lang="pl-PL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1" name="Obraz 20" descr="pi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785" y="1288136"/>
              <a:ext cx="431393" cy="431393"/>
            </a:xfrm>
            <a:prstGeom prst="rect">
              <a:avLst/>
            </a:prstGeom>
          </p:spPr>
        </p:pic>
      </p:grpSp>
      <p:sp>
        <p:nvSpPr>
          <p:cNvPr id="22" name="Zaokrąglony prostokąt 21"/>
          <p:cNvSpPr/>
          <p:nvPr/>
        </p:nvSpPr>
        <p:spPr>
          <a:xfrm>
            <a:off x="4816286" y="2835305"/>
            <a:ext cx="1446914" cy="9990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sp>
        <p:nvSpPr>
          <p:cNvPr id="23" name="Zaokrąglony prostokąt 22"/>
          <p:cNvSpPr/>
          <p:nvPr/>
        </p:nvSpPr>
        <p:spPr>
          <a:xfrm>
            <a:off x="5020802" y="2937336"/>
            <a:ext cx="1001186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r>
              <a:rPr lang="en-GB" sz="12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Myriad Pro"/>
                <a:cs typeface="Myriad Pro"/>
              </a:rPr>
              <a:t>Onezone</a:t>
            </a:r>
            <a:endParaRPr lang="en-GB" sz="1200" b="1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24" name="Zaokrąglony prostokąt 23"/>
          <p:cNvSpPr/>
          <p:nvPr/>
        </p:nvSpPr>
        <p:spPr>
          <a:xfrm>
            <a:off x="6428352" y="2835305"/>
            <a:ext cx="1446914" cy="9990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sp>
        <p:nvSpPr>
          <p:cNvPr id="25" name="Zaokrąglony prostokąt 24"/>
          <p:cNvSpPr/>
          <p:nvPr/>
        </p:nvSpPr>
        <p:spPr>
          <a:xfrm>
            <a:off x="8056995" y="2835305"/>
            <a:ext cx="1446914" cy="9990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5023292" y="3695863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VM </a:t>
            </a:r>
            <a:r>
              <a:rPr lang="pl-PL" sz="1200" dirty="0" err="1" smtClean="0"/>
              <a:t>onezone</a:t>
            </a:r>
            <a:endParaRPr lang="pl-PL" sz="1200" dirty="0"/>
          </a:p>
        </p:txBody>
      </p:sp>
      <p:sp>
        <p:nvSpPr>
          <p:cNvPr id="27" name="Zaokrąglony prostokąt 26"/>
          <p:cNvSpPr/>
          <p:nvPr/>
        </p:nvSpPr>
        <p:spPr>
          <a:xfrm>
            <a:off x="8284379" y="2937336"/>
            <a:ext cx="1001186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r>
              <a:rPr lang="en-GB" sz="12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Myriad Pro"/>
                <a:cs typeface="Myriad Pro"/>
              </a:rPr>
              <a:t>Oneclient</a:t>
            </a:r>
            <a:endParaRPr lang="en-GB" sz="1200" b="1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28" name="Zaokrąglony prostokąt 27"/>
          <p:cNvSpPr/>
          <p:nvPr/>
        </p:nvSpPr>
        <p:spPr>
          <a:xfrm>
            <a:off x="6565823" y="2937336"/>
            <a:ext cx="1152215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endParaRPr lang="en-GB" sz="12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ctr"/>
            <a:endParaRPr lang="en-GB" sz="1200" b="1" dirty="0">
              <a:solidFill>
                <a:srgbClr val="330B3A"/>
              </a:solidFill>
              <a:latin typeface="Myriad Pro"/>
              <a:cs typeface="Myriad Pro"/>
            </a:endParaRPr>
          </a:p>
        </p:txBody>
      </p:sp>
      <p:pic>
        <p:nvPicPr>
          <p:cNvPr id="29" name="Obraz 28" descr="oneprovi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68" y="3369276"/>
            <a:ext cx="929662" cy="165840"/>
          </a:xfrm>
          <a:prstGeom prst="rect">
            <a:avLst/>
          </a:prstGeom>
        </p:spPr>
      </p:pic>
      <p:sp>
        <p:nvSpPr>
          <p:cNvPr id="30" name="Zaokrąglony prostokąt 29"/>
          <p:cNvSpPr/>
          <p:nvPr/>
        </p:nvSpPr>
        <p:spPr>
          <a:xfrm>
            <a:off x="6428352" y="1538150"/>
            <a:ext cx="1446914" cy="9990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pic>
        <p:nvPicPr>
          <p:cNvPr id="31" name="Obraz 30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15" y="1680330"/>
            <a:ext cx="392763" cy="357349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6499193" y="1975500"/>
            <a:ext cx="1283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/>
              <a:t>NFS Server</a:t>
            </a:r>
            <a:endParaRPr lang="pl-PL" sz="1200" dirty="0"/>
          </a:p>
        </p:txBody>
      </p:sp>
      <p:sp>
        <p:nvSpPr>
          <p:cNvPr id="33" name="Prostokąt 32"/>
          <p:cNvSpPr/>
          <p:nvPr/>
        </p:nvSpPr>
        <p:spPr>
          <a:xfrm>
            <a:off x="6664678" y="3695863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VM </a:t>
            </a:r>
            <a:r>
              <a:rPr lang="pl-PL" sz="1200" dirty="0" err="1" smtClean="0"/>
              <a:t>oneprovider</a:t>
            </a:r>
            <a:endParaRPr lang="pl-PL" sz="1200" dirty="0"/>
          </a:p>
        </p:txBody>
      </p:sp>
      <p:sp>
        <p:nvSpPr>
          <p:cNvPr id="34" name="Prostokąt 33"/>
          <p:cNvSpPr/>
          <p:nvPr/>
        </p:nvSpPr>
        <p:spPr>
          <a:xfrm>
            <a:off x="6375514" y="2278148"/>
            <a:ext cx="6335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VM </a:t>
            </a:r>
            <a:r>
              <a:rPr lang="pl-PL" sz="1200" dirty="0" err="1" smtClean="0"/>
              <a:t>nfs</a:t>
            </a:r>
            <a:endParaRPr lang="pl-PL" sz="1200" dirty="0"/>
          </a:p>
        </p:txBody>
      </p:sp>
      <p:sp>
        <p:nvSpPr>
          <p:cNvPr id="35" name="Prostokąt 34"/>
          <p:cNvSpPr/>
          <p:nvPr/>
        </p:nvSpPr>
        <p:spPr>
          <a:xfrm>
            <a:off x="8267267" y="3695863"/>
            <a:ext cx="1021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VM </a:t>
            </a:r>
            <a:r>
              <a:rPr lang="pl-PL" sz="1200" dirty="0" err="1" smtClean="0"/>
              <a:t>oneclient</a:t>
            </a:r>
            <a:endParaRPr lang="pl-PL" sz="1200" dirty="0"/>
          </a:p>
        </p:txBody>
      </p:sp>
      <p:cxnSp>
        <p:nvCxnSpPr>
          <p:cNvPr id="36" name="Łącznik prosty ze strzałką 35"/>
          <p:cNvCxnSpPr>
            <a:endCxn id="23" idx="1"/>
          </p:cNvCxnSpPr>
          <p:nvPr/>
        </p:nvCxnSpPr>
        <p:spPr>
          <a:xfrm>
            <a:off x="2863052" y="3185476"/>
            <a:ext cx="2157750" cy="115966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V="1">
            <a:off x="1488203" y="2961190"/>
            <a:ext cx="338475" cy="11241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8" idx="1"/>
          </p:cNvCxnSpPr>
          <p:nvPr/>
        </p:nvCxnSpPr>
        <p:spPr>
          <a:xfrm flipH="1">
            <a:off x="6021989" y="3301442"/>
            <a:ext cx="543834" cy="0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H="1">
            <a:off x="7723433" y="3301442"/>
            <a:ext cx="543834" cy="0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flipV="1">
            <a:off x="7147169" y="2252499"/>
            <a:ext cx="0" cy="641989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H="1" flipV="1">
            <a:off x="7621930" y="2256175"/>
            <a:ext cx="943484" cy="638313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aokrąglony prostokąt 41"/>
          <p:cNvSpPr/>
          <p:nvPr/>
        </p:nvSpPr>
        <p:spPr>
          <a:xfrm>
            <a:off x="223091" y="4028966"/>
            <a:ext cx="2990699" cy="2592833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>
              <a:solidFill>
                <a:srgbClr val="330B3A"/>
              </a:solidFill>
              <a:latin typeface="Titillium WebBold"/>
              <a:cs typeface="Titillium WebBold"/>
            </a:endParaRPr>
          </a:p>
        </p:txBody>
      </p:sp>
      <p:sp>
        <p:nvSpPr>
          <p:cNvPr id="43" name="Zaokrąglony prostokąt 42"/>
          <p:cNvSpPr/>
          <p:nvPr/>
        </p:nvSpPr>
        <p:spPr>
          <a:xfrm>
            <a:off x="386134" y="4321034"/>
            <a:ext cx="2691798" cy="17972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pic>
        <p:nvPicPr>
          <p:cNvPr id="44" name="Obraz 43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76" y="5422113"/>
            <a:ext cx="392763" cy="357349"/>
          </a:xfrm>
          <a:prstGeom prst="rect">
            <a:avLst/>
          </a:prstGeom>
        </p:spPr>
      </p:pic>
      <p:sp>
        <p:nvSpPr>
          <p:cNvPr id="45" name="Prostokąt 44"/>
          <p:cNvSpPr/>
          <p:nvPr/>
        </p:nvSpPr>
        <p:spPr>
          <a:xfrm>
            <a:off x="1101244" y="5718825"/>
            <a:ext cx="1283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/>
              <a:t>POSIX </a:t>
            </a:r>
          </a:p>
          <a:p>
            <a:pPr algn="ctr"/>
            <a:r>
              <a:rPr lang="pl-PL" sz="1200" dirty="0" smtClean="0"/>
              <a:t>Volume</a:t>
            </a:r>
            <a:endParaRPr lang="pl-PL" sz="1200" dirty="0"/>
          </a:p>
        </p:txBody>
      </p:sp>
      <p:sp>
        <p:nvSpPr>
          <p:cNvPr id="46" name="Zaokrąglony prostokąt 45"/>
          <p:cNvSpPr/>
          <p:nvPr/>
        </p:nvSpPr>
        <p:spPr>
          <a:xfrm>
            <a:off x="510180" y="4465021"/>
            <a:ext cx="1001186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r>
              <a:rPr lang="en-GB" sz="12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Myriad Pro"/>
                <a:cs typeface="Myriad Pro"/>
              </a:rPr>
              <a:t>Oneclient</a:t>
            </a:r>
            <a:endParaRPr lang="en-GB" sz="1200" b="1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47" name="Zaokrąglony prostokąt 46"/>
          <p:cNvSpPr/>
          <p:nvPr/>
        </p:nvSpPr>
        <p:spPr>
          <a:xfrm>
            <a:off x="1803050" y="4465021"/>
            <a:ext cx="1152215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endParaRPr lang="en-GB" sz="12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ctr"/>
            <a:endParaRPr lang="en-GB" sz="1200" b="1" dirty="0">
              <a:solidFill>
                <a:srgbClr val="330B3A"/>
              </a:solidFill>
              <a:latin typeface="Myriad Pro"/>
              <a:cs typeface="Myriad Pro"/>
            </a:endParaRPr>
          </a:p>
        </p:txBody>
      </p:sp>
      <p:grpSp>
        <p:nvGrpSpPr>
          <p:cNvPr id="48" name="Grupa 47"/>
          <p:cNvGrpSpPr/>
          <p:nvPr/>
        </p:nvGrpSpPr>
        <p:grpSpPr>
          <a:xfrm>
            <a:off x="-223775" y="4321034"/>
            <a:ext cx="889637" cy="889637"/>
            <a:chOff x="1301726" y="1155382"/>
            <a:chExt cx="967966" cy="967966"/>
          </a:xfrm>
        </p:grpSpPr>
        <p:sp>
          <p:nvSpPr>
            <p:cNvPr id="49" name="Owal 48"/>
            <p:cNvSpPr/>
            <p:nvPr/>
          </p:nvSpPr>
          <p:spPr>
            <a:xfrm>
              <a:off x="1301726" y="1155382"/>
              <a:ext cx="967966" cy="96796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DD26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sz="10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pl-PL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pl-PL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pl-PL" sz="800" dirty="0" smtClean="0">
                  <a:solidFill>
                    <a:schemeClr val="bg1">
                      <a:lumMod val="50000"/>
                    </a:schemeClr>
                  </a:solidFill>
                </a:rPr>
                <a:t>UPV </a:t>
              </a:r>
              <a:r>
                <a:rPr lang="pl-PL" sz="800" dirty="0" err="1" smtClean="0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endParaRPr lang="pl-PL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0" name="Obraz 49" descr="pi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785" y="1288136"/>
              <a:ext cx="431393" cy="431393"/>
            </a:xfrm>
            <a:prstGeom prst="rect">
              <a:avLst/>
            </a:prstGeom>
          </p:spPr>
        </p:pic>
      </p:grpSp>
      <p:pic>
        <p:nvPicPr>
          <p:cNvPr id="51" name="Obraz 50" descr="oneprovi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27" y="4885205"/>
            <a:ext cx="929662" cy="165840"/>
          </a:xfrm>
          <a:prstGeom prst="rect">
            <a:avLst/>
          </a:prstGeom>
        </p:spPr>
      </p:pic>
      <p:sp>
        <p:nvSpPr>
          <p:cNvPr id="52" name="Prostokąt 51"/>
          <p:cNvSpPr/>
          <p:nvPr/>
        </p:nvSpPr>
        <p:spPr>
          <a:xfrm>
            <a:off x="432425" y="6213604"/>
            <a:ext cx="2609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smtClean="0"/>
              <a:t>VM: demo-</a:t>
            </a:r>
            <a:r>
              <a:rPr lang="pl-PL" sz="1400" dirty="0" err="1" smtClean="0"/>
              <a:t>onedata</a:t>
            </a:r>
            <a:r>
              <a:rPr lang="pl-PL" sz="1400" dirty="0" smtClean="0"/>
              <a:t>-</a:t>
            </a:r>
            <a:r>
              <a:rPr lang="pl-PL" sz="1400" dirty="0" err="1" smtClean="0"/>
              <a:t>upv-provider</a:t>
            </a:r>
            <a:endParaRPr lang="pl-PL" sz="1400" dirty="0"/>
          </a:p>
        </p:txBody>
      </p:sp>
      <p:cxnSp>
        <p:nvCxnSpPr>
          <p:cNvPr id="53" name="Łącznik prosty ze strzałką 52"/>
          <p:cNvCxnSpPr/>
          <p:nvPr/>
        </p:nvCxnSpPr>
        <p:spPr>
          <a:xfrm flipV="1">
            <a:off x="1494110" y="4828288"/>
            <a:ext cx="338475" cy="11241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 flipV="1">
            <a:off x="2875315" y="3606821"/>
            <a:ext cx="2069495" cy="1144909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 flipH="1">
            <a:off x="2044230" y="5221913"/>
            <a:ext cx="340835" cy="406047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aokrąglony prostokąt 55"/>
          <p:cNvSpPr/>
          <p:nvPr/>
        </p:nvSpPr>
        <p:spPr>
          <a:xfrm>
            <a:off x="4893073" y="4443045"/>
            <a:ext cx="4091483" cy="1770559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>
              <a:solidFill>
                <a:srgbClr val="330B3A"/>
              </a:solidFill>
              <a:latin typeface="Titillium WebBold"/>
              <a:cs typeface="Titillium WebBold"/>
            </a:endParaRPr>
          </a:p>
        </p:txBody>
      </p:sp>
      <p:sp>
        <p:nvSpPr>
          <p:cNvPr id="57" name="Zaokrąglony prostokąt 56"/>
          <p:cNvSpPr/>
          <p:nvPr/>
        </p:nvSpPr>
        <p:spPr>
          <a:xfrm>
            <a:off x="5287554" y="4718286"/>
            <a:ext cx="1476716" cy="10854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sp>
        <p:nvSpPr>
          <p:cNvPr id="58" name="Zaokrąglony prostokąt 57"/>
          <p:cNvSpPr/>
          <p:nvPr/>
        </p:nvSpPr>
        <p:spPr>
          <a:xfrm>
            <a:off x="5502635" y="4885205"/>
            <a:ext cx="1001186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r>
              <a:rPr lang="en-GB" sz="12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Myriad Pro"/>
                <a:cs typeface="Myriad Pro"/>
              </a:rPr>
              <a:t>Oneclient</a:t>
            </a:r>
            <a:endParaRPr lang="en-GB" sz="1200" b="1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59" name="Owal 58"/>
          <p:cNvSpPr/>
          <p:nvPr/>
        </p:nvSpPr>
        <p:spPr>
          <a:xfrm>
            <a:off x="4446207" y="4321034"/>
            <a:ext cx="889637" cy="889637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</a:rPr>
              <a:t>Laptop OSX</a:t>
            </a:r>
            <a:endParaRPr lang="pl-P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0" name="Łącznik prosty ze strzałką 59"/>
          <p:cNvCxnSpPr>
            <a:endCxn id="61" idx="1"/>
          </p:cNvCxnSpPr>
          <p:nvPr/>
        </p:nvCxnSpPr>
        <p:spPr>
          <a:xfrm>
            <a:off x="6627816" y="5262687"/>
            <a:ext cx="1385825" cy="0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Obraz 60" descr="fold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41" y="5016980"/>
            <a:ext cx="576227" cy="491414"/>
          </a:xfrm>
          <a:prstGeom prst="rect">
            <a:avLst/>
          </a:prstGeom>
        </p:spPr>
      </p:pic>
      <p:sp>
        <p:nvSpPr>
          <p:cNvPr id="62" name="Zaokrąglony prostokąt 61"/>
          <p:cNvSpPr/>
          <p:nvPr/>
        </p:nvSpPr>
        <p:spPr>
          <a:xfrm>
            <a:off x="6917675" y="5083162"/>
            <a:ext cx="702915" cy="4252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SAMBA</a:t>
            </a:r>
          </a:p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Export</a:t>
            </a:r>
            <a:endParaRPr lang="pl-PL" sz="1200" dirty="0">
              <a:solidFill>
                <a:schemeClr val="tx1"/>
              </a:solidFill>
            </a:endParaRPr>
          </a:p>
        </p:txBody>
      </p:sp>
      <p:cxnSp>
        <p:nvCxnSpPr>
          <p:cNvPr id="63" name="Łącznik prosty ze strzałką 62"/>
          <p:cNvCxnSpPr/>
          <p:nvPr/>
        </p:nvCxnSpPr>
        <p:spPr>
          <a:xfrm flipV="1">
            <a:off x="6172915" y="3535116"/>
            <a:ext cx="639310" cy="1304414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Prostokąt 63"/>
          <p:cNvSpPr/>
          <p:nvPr/>
        </p:nvSpPr>
        <p:spPr>
          <a:xfrm>
            <a:off x="5524066" y="5670272"/>
            <a:ext cx="984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boot2docker</a:t>
            </a:r>
            <a:endParaRPr lang="pl-PL" sz="1200" dirty="0"/>
          </a:p>
        </p:txBody>
      </p:sp>
      <p:cxnSp>
        <p:nvCxnSpPr>
          <p:cNvPr id="65" name="Łącznik prosty ze strzałką 64"/>
          <p:cNvCxnSpPr/>
          <p:nvPr/>
        </p:nvCxnSpPr>
        <p:spPr>
          <a:xfrm flipV="1">
            <a:off x="1126100" y="2252499"/>
            <a:ext cx="486928" cy="335382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 flipH="1" flipV="1">
            <a:off x="1803050" y="2252499"/>
            <a:ext cx="461494" cy="335382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Obraz 66" descr="laptop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7" y="4512062"/>
            <a:ext cx="424511" cy="2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Oneworld</a:t>
            </a:r>
            <a:endParaRPr lang="en-GB" dirty="0"/>
          </a:p>
        </p:txBody>
      </p:sp>
      <p:pic>
        <p:nvPicPr>
          <p:cNvPr id="5" name="Obraz 4" descr="map providers and spaces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" y="1268760"/>
            <a:ext cx="9144000" cy="48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5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Performance Access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60500"/>
            <a:ext cx="9144000" cy="3916332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6732240" y="357301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55 </a:t>
            </a:r>
            <a:r>
              <a:rPr lang="en-GB" b="1" dirty="0" err="1" smtClean="0">
                <a:solidFill>
                  <a:srgbClr val="FF0000"/>
                </a:solidFill>
              </a:rPr>
              <a:t>Gbit</a:t>
            </a:r>
            <a:r>
              <a:rPr lang="en-GB" b="1" dirty="0" smtClean="0">
                <a:solidFill>
                  <a:srgbClr val="FF0000"/>
                </a:solidFill>
              </a:rPr>
              <a:t>/s = 7 GB/s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on a single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node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6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Onedata Summary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612" cy="4525963"/>
          </a:xfrm>
        </p:spPr>
        <p:txBody>
          <a:bodyPr/>
          <a:lstStyle/>
          <a:p>
            <a:r>
              <a:rPr lang="en-GB" sz="2200" dirty="0" smtClean="0"/>
              <a:t>Distributed and decentralized repositories</a:t>
            </a:r>
          </a:p>
          <a:p>
            <a:r>
              <a:rPr lang="en-GB" sz="2200" dirty="0" smtClean="0"/>
              <a:t>Pluggable architecture for various data types</a:t>
            </a:r>
          </a:p>
          <a:p>
            <a:r>
              <a:rPr lang="en-GB" sz="2200" dirty="0" smtClean="0"/>
              <a:t>Flexible data sharing and access control</a:t>
            </a:r>
          </a:p>
          <a:p>
            <a:r>
              <a:rPr lang="en-GB" sz="2200" dirty="0" smtClean="0"/>
              <a:t>Concept of “projects” called “data spaces”</a:t>
            </a:r>
          </a:p>
          <a:p>
            <a:r>
              <a:rPr lang="en-GB" sz="2200" dirty="0" smtClean="0"/>
              <a:t>Multiple interfaces for data access: CDMI, POSIX, REST, </a:t>
            </a:r>
            <a:r>
              <a:rPr lang="en-GB" sz="2200" dirty="0" err="1" smtClean="0"/>
              <a:t>WebGUI</a:t>
            </a:r>
            <a:r>
              <a:rPr lang="en-GB" sz="2200" dirty="0" smtClean="0"/>
              <a:t>, command line</a:t>
            </a:r>
          </a:p>
          <a:p>
            <a:r>
              <a:rPr lang="en-GB" sz="2200" dirty="0" smtClean="0"/>
              <a:t>High-throughput clients for larger data centres</a:t>
            </a:r>
          </a:p>
          <a:p>
            <a:r>
              <a:rPr lang="en-GB" sz="2200" dirty="0" smtClean="0"/>
              <a:t>Metadata management</a:t>
            </a:r>
          </a:p>
          <a:p>
            <a:r>
              <a:rPr lang="en-GB" sz="2200" dirty="0" smtClean="0"/>
              <a:t>Data migration and replication</a:t>
            </a:r>
          </a:p>
          <a:p>
            <a:r>
              <a:rPr lang="en-GB" sz="2200" dirty="0" smtClean="0"/>
              <a:t>Fine-grain ACL</a:t>
            </a:r>
          </a:p>
        </p:txBody>
      </p:sp>
    </p:spTree>
    <p:extLst>
      <p:ext uri="{BB962C8B-B14F-4D97-AF65-F5344CB8AC3E}">
        <p14:creationId xmlns:p14="http://schemas.microsoft.com/office/powerpoint/2010/main" val="152169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 Opendata Platform Vision v2.0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Opendata Platform Vision v2.0.potx</Template>
  <TotalTime>3286</TotalTime>
  <Words>1341</Words>
  <Application>Microsoft Macintosh PowerPoint</Application>
  <PresentationFormat>On-screen Show (4:3)</PresentationFormat>
  <Paragraphs>354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EGI Opendata Platform Vision v2.0</vt:lpstr>
      <vt:lpstr>EGI Powerpoint Presentation (body)</vt:lpstr>
      <vt:lpstr>EGI Powerpoint Presentation (closing)</vt:lpstr>
      <vt:lpstr>EGI Data Hub and the Open Data Platform</vt:lpstr>
      <vt:lpstr>Before we start</vt:lpstr>
      <vt:lpstr>PowerPoint Presentation</vt:lpstr>
      <vt:lpstr>Onedata Spaces</vt:lpstr>
      <vt:lpstr>Components</vt:lpstr>
      <vt:lpstr>A possible environment</vt:lpstr>
      <vt:lpstr>Oneworld</vt:lpstr>
      <vt:lpstr>High Performance Access</vt:lpstr>
      <vt:lpstr>Onedata Summary</vt:lpstr>
      <vt:lpstr>PowerPoint Presentation</vt:lpstr>
      <vt:lpstr>Main Objectives</vt:lpstr>
      <vt:lpstr>Community requirements collection</vt:lpstr>
      <vt:lpstr>Opendata Platfom Analogies</vt:lpstr>
      <vt:lpstr>Open Data Platform Interactions</vt:lpstr>
      <vt:lpstr>PowerPoint Presentation</vt:lpstr>
      <vt:lpstr>Open Data Platform interfaces</vt:lpstr>
      <vt:lpstr>Open Data Platform interactions</vt:lpstr>
      <vt:lpstr>Under implementation</vt:lpstr>
      <vt:lpstr>PowerPoint Presentation</vt:lpstr>
      <vt:lpstr>EGI DataHub Role</vt:lpstr>
      <vt:lpstr>Current Landscape</vt:lpstr>
      <vt:lpstr>The Landscape Changed by DataHub</vt:lpstr>
      <vt:lpstr>DataHub Processes / Use Cases</vt:lpstr>
      <vt:lpstr>Concept of Data Widgets</vt:lpstr>
      <vt:lpstr>Data Discovery Issues</vt:lpstr>
      <vt:lpstr>Nearest Future Work Plan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Matthew Viljoen</cp:lastModifiedBy>
  <cp:revision>248</cp:revision>
  <dcterms:created xsi:type="dcterms:W3CDTF">2015-05-07T09:24:15Z</dcterms:created>
  <dcterms:modified xsi:type="dcterms:W3CDTF">2016-05-18T07:36:17Z</dcterms:modified>
</cp:coreProperties>
</file>